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99" r:id="rId5"/>
    <p:sldId id="267" r:id="rId6"/>
    <p:sldId id="270" r:id="rId7"/>
    <p:sldId id="272" r:id="rId8"/>
    <p:sldId id="271" r:id="rId9"/>
    <p:sldId id="273" r:id="rId10"/>
    <p:sldId id="276" r:id="rId11"/>
    <p:sldId id="279" r:id="rId12"/>
    <p:sldId id="280" r:id="rId13"/>
    <p:sldId id="284" r:id="rId14"/>
    <p:sldId id="289" r:id="rId15"/>
    <p:sldId id="300" r:id="rId16"/>
    <p:sldId id="301" r:id="rId17"/>
    <p:sldId id="302" r:id="rId18"/>
    <p:sldId id="303" r:id="rId19"/>
    <p:sldId id="304"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9" autoAdjust="0"/>
  </p:normalViewPr>
  <p:slideViewPr>
    <p:cSldViewPr>
      <p:cViewPr varScale="1">
        <p:scale>
          <a:sx n="48" d="100"/>
          <a:sy n="48" d="100"/>
        </p:scale>
        <p:origin x="379" y="43"/>
      </p:cViewPr>
      <p:guideLst>
        <p:guide orient="horz" pos="2160"/>
        <p:guide pos="2880"/>
      </p:guideLst>
    </p:cSldViewPr>
  </p:slideViewPr>
  <p:notesTextViewPr>
    <p:cViewPr>
      <p:scale>
        <a:sx n="1" d="1"/>
        <a:sy n="1" d="1"/>
      </p:scale>
      <p:origin x="0" y="0"/>
    </p:cViewPr>
  </p:notesTextViewPr>
  <p:sorterViewPr>
    <p:cViewPr>
      <p:scale>
        <a:sx n="100" d="100"/>
        <a:sy n="100" d="100"/>
      </p:scale>
      <p:origin x="0" y="14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7DD6C-8917-403F-A7C2-9C52D1050176}" type="datetimeFigureOut">
              <a:rPr lang="en-US" smtClean="0"/>
              <a:t>6/15/2015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C5573-8C1C-4A81-B070-4C8858968B08}" type="slidenum">
              <a:rPr lang="en-US" smtClean="0"/>
              <a:t>‹#›</a:t>
            </a:fld>
            <a:endParaRPr lang="en-US"/>
          </a:p>
        </p:txBody>
      </p:sp>
    </p:spTree>
    <p:extLst>
      <p:ext uri="{BB962C8B-B14F-4D97-AF65-F5344CB8AC3E}">
        <p14:creationId xmlns:p14="http://schemas.microsoft.com/office/powerpoint/2010/main" val="391573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University_of_California,_Los_Angel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Stanford_Research_Institut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ebopedia.com/quick_ref/TERM/E/encrypti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atismyip.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4AC87-B3DA-4450-A7A3-3352C078489A}" type="slidenum">
              <a:rPr lang="en-US" smtClean="0"/>
              <a:t>3</a:t>
            </a:fld>
            <a:endParaRPr lang="en-US"/>
          </a:p>
        </p:txBody>
      </p:sp>
    </p:spTree>
    <p:extLst>
      <p:ext uri="{BB962C8B-B14F-4D97-AF65-F5344CB8AC3E}">
        <p14:creationId xmlns:p14="http://schemas.microsoft.com/office/powerpoint/2010/main" val="60048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most whitespace is insignificant in HTML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Content is the key word for html. It does not describe style!!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Scripts for behavior, </a:t>
            </a:r>
            <a:r>
              <a:rPr lang="en-US" dirty="0" err="1" smtClean="0"/>
              <a:t>css</a:t>
            </a:r>
            <a:r>
              <a:rPr lang="en-US" dirty="0" smtClean="0"/>
              <a:t> for styling</a:t>
            </a:r>
          </a:p>
          <a:p>
            <a:endParaRPr lang="en-US" dirty="0"/>
          </a:p>
        </p:txBody>
      </p:sp>
      <p:sp>
        <p:nvSpPr>
          <p:cNvPr id="4" name="Slide Number Placeholder 3"/>
          <p:cNvSpPr>
            <a:spLocks noGrp="1"/>
          </p:cNvSpPr>
          <p:nvPr>
            <p:ph type="sldNum" sz="quarter" idx="10"/>
          </p:nvPr>
        </p:nvSpPr>
        <p:spPr/>
        <p:txBody>
          <a:bodyPr/>
          <a:lstStyle/>
          <a:p>
            <a:fld id="{5BFD0B75-0F0D-4244-A153-0A83BD49D5FE}" type="slidenum">
              <a:rPr lang="en-US" smtClean="0"/>
              <a:t>15</a:t>
            </a:fld>
            <a:endParaRPr lang="en-US"/>
          </a:p>
        </p:txBody>
      </p:sp>
    </p:spTree>
    <p:extLst>
      <p:ext uri="{BB962C8B-B14F-4D97-AF65-F5344CB8AC3E}">
        <p14:creationId xmlns:p14="http://schemas.microsoft.com/office/powerpoint/2010/main" val="368072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Every tag has a meaning. This meaning</a:t>
            </a:r>
            <a:r>
              <a:rPr lang="en-US" baseline="0" dirty="0" smtClean="0"/>
              <a:t> is related to structure and content, not style!</a:t>
            </a:r>
          </a:p>
          <a:p>
            <a:r>
              <a:rPr lang="en-US" baseline="0" dirty="0" smtClean="0"/>
              <a:t>- H1 is for top level heading, h2 is for sublevel. These are not for size!!!</a:t>
            </a:r>
          </a:p>
          <a:p>
            <a:pPr marL="171450" indent="-171450">
              <a:buFontTx/>
              <a:buChar char="-"/>
            </a:pPr>
            <a:r>
              <a:rPr lang="en-US" baseline="0" dirty="0" smtClean="0"/>
              <a:t>Why use semantic html? More compatible with browsers, better style</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BFD0B75-0F0D-4244-A153-0A83BD49D5FE}" type="slidenum">
              <a:rPr lang="en-US" smtClean="0"/>
              <a:t>18</a:t>
            </a:fld>
            <a:endParaRPr lang="en-US"/>
          </a:p>
        </p:txBody>
      </p:sp>
    </p:spTree>
    <p:extLst>
      <p:ext uri="{BB962C8B-B14F-4D97-AF65-F5344CB8AC3E}">
        <p14:creationId xmlns:p14="http://schemas.microsoft.com/office/powerpoint/2010/main" val="299141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that line breaks and spaces do not appear in output</a:t>
            </a:r>
            <a:endParaRPr lang="en-US" dirty="0"/>
          </a:p>
        </p:txBody>
      </p:sp>
      <p:sp>
        <p:nvSpPr>
          <p:cNvPr id="4" name="Slide Number Placeholder 3"/>
          <p:cNvSpPr>
            <a:spLocks noGrp="1"/>
          </p:cNvSpPr>
          <p:nvPr>
            <p:ph type="sldNum" sz="quarter" idx="10"/>
          </p:nvPr>
        </p:nvSpPr>
        <p:spPr/>
        <p:txBody>
          <a:bodyPr/>
          <a:lstStyle/>
          <a:p>
            <a:fld id="{5BFD0B75-0F0D-4244-A153-0A83BD49D5FE}" type="slidenum">
              <a:rPr lang="en-US" smtClean="0"/>
              <a:t>19</a:t>
            </a:fld>
            <a:endParaRPr lang="en-US"/>
          </a:p>
        </p:txBody>
      </p:sp>
    </p:spTree>
    <p:extLst>
      <p:ext uri="{BB962C8B-B14F-4D97-AF65-F5344CB8AC3E}">
        <p14:creationId xmlns:p14="http://schemas.microsoft.com/office/powerpoint/2010/main" val="85998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 descriptive link text!!</a:t>
            </a:r>
            <a:endParaRPr lang="en-US" dirty="0"/>
          </a:p>
        </p:txBody>
      </p:sp>
      <p:sp>
        <p:nvSpPr>
          <p:cNvPr id="4" name="Slide Number Placeholder 3"/>
          <p:cNvSpPr>
            <a:spLocks noGrp="1"/>
          </p:cNvSpPr>
          <p:nvPr>
            <p:ph type="sldNum" sz="quarter" idx="10"/>
          </p:nvPr>
        </p:nvSpPr>
        <p:spPr/>
        <p:txBody>
          <a:bodyPr/>
          <a:lstStyle/>
          <a:p>
            <a:fld id="{5BFD0B75-0F0D-4244-A153-0A83BD49D5FE}" type="slidenum">
              <a:rPr lang="en-US" smtClean="0"/>
              <a:t>20</a:t>
            </a:fld>
            <a:endParaRPr lang="en-US"/>
          </a:p>
        </p:txBody>
      </p:sp>
    </p:spTree>
    <p:extLst>
      <p:ext uri="{BB962C8B-B14F-4D97-AF65-F5344CB8AC3E}">
        <p14:creationId xmlns:p14="http://schemas.microsoft.com/office/powerpoint/2010/main" val="26030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networks interconnected</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6</a:t>
            </a:fld>
            <a:endParaRPr lang="en-US"/>
          </a:p>
        </p:txBody>
      </p:sp>
    </p:spTree>
    <p:extLst>
      <p:ext uri="{BB962C8B-B14F-4D97-AF65-F5344CB8AC3E}">
        <p14:creationId xmlns:p14="http://schemas.microsoft.com/office/powerpoint/2010/main" val="415363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Web is the collection of web sites and pages around the world; the Internet is larger and also</a:t>
            </a:r>
          </a:p>
          <a:p>
            <a:r>
              <a:rPr lang="en-US" sz="1200" b="0" i="0" u="none" strike="noStrike" kern="1200" baseline="0" dirty="0" smtClean="0">
                <a:solidFill>
                  <a:schemeClr val="tx1"/>
                </a:solidFill>
                <a:latin typeface="+mn-lt"/>
                <a:ea typeface="+mn-ea"/>
                <a:cs typeface="+mn-cs"/>
              </a:rPr>
              <a:t>includes other services such as email, chat, online games, etc.</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7</a:t>
            </a:fld>
            <a:endParaRPr lang="en-US"/>
          </a:p>
        </p:txBody>
      </p:sp>
    </p:spTree>
    <p:extLst>
      <p:ext uri="{BB962C8B-B14F-4D97-AF65-F5344CB8AC3E}">
        <p14:creationId xmlns:p14="http://schemas.microsoft.com/office/powerpoint/2010/main" val="9577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ARPANET link was established between the </a:t>
            </a:r>
            <a:r>
              <a:rPr lang="en-US" dirty="0" smtClean="0">
                <a:hlinkClick r:id="rId3" tooltip="University of California, Los Angeles"/>
              </a:rPr>
              <a:t>University of California, Los Angeles</a:t>
            </a:r>
            <a:r>
              <a:rPr lang="en-US" dirty="0" smtClean="0"/>
              <a:t> and the </a:t>
            </a:r>
            <a:r>
              <a:rPr lang="en-US" dirty="0" smtClean="0">
                <a:hlinkClick r:id="rId4" tooltip="Stanford Research Institute"/>
              </a:rPr>
              <a:t>Stanford Research Institute</a:t>
            </a:r>
            <a:r>
              <a:rPr lang="en-US" dirty="0" smtClean="0"/>
              <a:t> on 22:30 hours on October 29, 1969</a:t>
            </a:r>
          </a:p>
          <a:p>
            <a:endParaRPr lang="en-US" dirty="0" smtClean="0"/>
          </a:p>
          <a:p>
            <a:r>
              <a:rPr lang="en-US" dirty="0" smtClean="0"/>
              <a:t>Store and forward,</a:t>
            </a:r>
            <a:r>
              <a:rPr lang="en-US" baseline="0" dirty="0" smtClean="0"/>
              <a:t> i.e. packet switching</a:t>
            </a:r>
          </a:p>
          <a:p>
            <a:endParaRPr lang="en-US" baseline="0" dirty="0" smtClean="0"/>
          </a:p>
          <a:p>
            <a:r>
              <a:rPr lang="en-US" dirty="0" smtClean="0"/>
              <a:t>Usenet is a world-wide distributed discussion system. It consists of a set of "newsgroups" with names that are classified hierarchically by subject. "Articles" or "messages" are "posted" to these newsgroups by people on computers with the appropriate software -- these articles are then broadcast to other interconnected computer systems via a wide variety of networks. Some newsgroups are "moderated"; in these newsgroups, the articles are first sent to a moderator for approval before appearing in the newsgroup. Usenet is available on a wide variety of computer systems and networks, but the bulk of modern Usenet traffic is transported over either the Internet or UUCP.</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8</a:t>
            </a:fld>
            <a:endParaRPr lang="en-US"/>
          </a:p>
        </p:txBody>
      </p:sp>
    </p:spTree>
    <p:extLst>
      <p:ext uri="{BB962C8B-B14F-4D97-AF65-F5344CB8AC3E}">
        <p14:creationId xmlns:p14="http://schemas.microsoft.com/office/powerpoint/2010/main" val="292521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9</a:t>
            </a:fld>
            <a:endParaRPr lang="en-US"/>
          </a:p>
        </p:txBody>
      </p:sp>
    </p:spTree>
    <p:extLst>
      <p:ext uri="{BB962C8B-B14F-4D97-AF65-F5344CB8AC3E}">
        <p14:creationId xmlns:p14="http://schemas.microsoft.com/office/powerpoint/2010/main" val="200976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of these do you recognize?</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10</a:t>
            </a:fld>
            <a:endParaRPr lang="en-US"/>
          </a:p>
        </p:txBody>
      </p:sp>
    </p:spTree>
    <p:extLst>
      <p:ext uri="{BB962C8B-B14F-4D97-AF65-F5344CB8AC3E}">
        <p14:creationId xmlns:p14="http://schemas.microsoft.com/office/powerpoint/2010/main" val="135598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physical layer : devices such as </a:t>
            </a:r>
            <a:r>
              <a:rPr lang="en-US" sz="1200" b="0" i="0" u="none" strike="noStrike" kern="1200" baseline="0" dirty="0" err="1" smtClean="0">
                <a:solidFill>
                  <a:schemeClr val="tx1"/>
                </a:solidFill>
                <a:latin typeface="+mn-lt"/>
                <a:ea typeface="+mn-ea"/>
                <a:cs typeface="+mn-cs"/>
              </a:rPr>
              <a:t>ethernet</a:t>
            </a:r>
            <a:r>
              <a:rPr lang="en-US" sz="1200" b="0" i="0" u="none" strike="noStrike" kern="1200" baseline="0" dirty="0" smtClean="0">
                <a:solidFill>
                  <a:schemeClr val="tx1"/>
                </a:solidFill>
                <a:latin typeface="+mn-lt"/>
                <a:ea typeface="+mn-ea"/>
                <a:cs typeface="+mn-cs"/>
              </a:rPr>
              <a:t>, coaxial cables,</a:t>
            </a:r>
          </a:p>
          <a:p>
            <a:r>
              <a:rPr lang="en-US" sz="1200" b="0" i="0" u="none" strike="noStrike" kern="1200" baseline="0" dirty="0" smtClean="0">
                <a:solidFill>
                  <a:schemeClr val="tx1"/>
                </a:solidFill>
                <a:latin typeface="+mn-lt"/>
                <a:ea typeface="+mn-ea"/>
                <a:cs typeface="+mn-cs"/>
              </a:rPr>
              <a:t>fiber-optic lines, modems</a:t>
            </a:r>
          </a:p>
          <a:p>
            <a:r>
              <a:rPr lang="en-US" sz="1200" b="0" i="0" u="none" strike="noStrike" kern="1200" baseline="0" dirty="0" smtClean="0">
                <a:solidFill>
                  <a:schemeClr val="tx1"/>
                </a:solidFill>
                <a:latin typeface="+mn-lt"/>
                <a:ea typeface="+mn-ea"/>
                <a:cs typeface="+mn-cs"/>
              </a:rPr>
              <a:t>data link layer : basic hardware protocols (</a:t>
            </a:r>
            <a:r>
              <a:rPr lang="en-US" sz="1200" b="0" i="0" u="none" strike="noStrike" kern="1200" baseline="0" dirty="0" err="1" smtClean="0">
                <a:solidFill>
                  <a:schemeClr val="tx1"/>
                </a:solidFill>
                <a:latin typeface="+mn-lt"/>
                <a:ea typeface="+mn-ea"/>
                <a:cs typeface="+mn-cs"/>
              </a:rPr>
              <a:t>ethernet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DSL PPP)</a:t>
            </a:r>
          </a:p>
          <a:p>
            <a:r>
              <a:rPr lang="en-US" sz="1200" b="0" i="0" u="none" strike="noStrike" kern="1200" baseline="0" dirty="0" smtClean="0">
                <a:solidFill>
                  <a:schemeClr val="tx1"/>
                </a:solidFill>
                <a:latin typeface="+mn-lt"/>
                <a:ea typeface="+mn-ea"/>
                <a:cs typeface="+mn-cs"/>
              </a:rPr>
              <a:t>network / internet layer : basic software protocol (IP), switching and routing, virtual circuits</a:t>
            </a:r>
          </a:p>
          <a:p>
            <a:r>
              <a:rPr lang="en-US" sz="1200" b="0" i="0" u="none" strike="noStrike" kern="1200" baseline="0" dirty="0" smtClean="0">
                <a:solidFill>
                  <a:schemeClr val="tx1"/>
                </a:solidFill>
                <a:latin typeface="+mn-lt"/>
                <a:ea typeface="+mn-ea"/>
                <a:cs typeface="+mn-cs"/>
              </a:rPr>
              <a:t>transport layer : adds reliability to network layer (TCP,</a:t>
            </a:r>
          </a:p>
          <a:p>
            <a:r>
              <a:rPr lang="en-US" sz="1200" b="0" i="0" u="none" strike="noStrike" kern="1200" baseline="0" dirty="0" smtClean="0">
                <a:solidFill>
                  <a:schemeClr val="tx1"/>
                </a:solidFill>
                <a:latin typeface="+mn-lt"/>
                <a:ea typeface="+mn-ea"/>
                <a:cs typeface="+mn-cs"/>
              </a:rPr>
              <a:t>UDP)</a:t>
            </a:r>
          </a:p>
          <a:p>
            <a:r>
              <a:rPr lang="en-US" dirty="0" smtClean="0"/>
              <a:t>Session: This layer establishes, manages and terminates connections between This layer establishes, manages and terminates connections between applications</a:t>
            </a:r>
          </a:p>
          <a:p>
            <a:r>
              <a:rPr lang="en-US" dirty="0" smtClean="0"/>
              <a:t>Presentation: This layer provides independence from differences in data representation (e.g., </a:t>
            </a:r>
            <a:r>
              <a:rPr lang="en-US" dirty="0" smtClean="0">
                <a:hlinkClick r:id="rId3"/>
              </a:rPr>
              <a:t>encryption</a:t>
            </a:r>
            <a:r>
              <a:rPr lang="en-US" dirty="0" smtClean="0"/>
              <a:t>) by translating from application to network format, and vice versa.</a:t>
            </a:r>
          </a:p>
          <a:p>
            <a:r>
              <a:rPr lang="en-US" sz="1200" b="0" i="0" u="none" strike="noStrike" kern="1200" baseline="0" dirty="0" smtClean="0">
                <a:solidFill>
                  <a:schemeClr val="tx1"/>
                </a:solidFill>
                <a:latin typeface="+mn-lt"/>
                <a:ea typeface="+mn-ea"/>
                <a:cs typeface="+mn-cs"/>
              </a:rPr>
              <a:t>application layer : implements specific communication for each kind of program (HTTP, POP3/IMAP, SSH, FTP)</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11</a:t>
            </a:fld>
            <a:endParaRPr lang="en-US"/>
          </a:p>
        </p:txBody>
      </p:sp>
    </p:spTree>
    <p:extLst>
      <p:ext uri="{BB962C8B-B14F-4D97-AF65-F5344CB8AC3E}">
        <p14:creationId xmlns:p14="http://schemas.microsoft.com/office/powerpoint/2010/main" val="364894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out your internet IP address: </a:t>
            </a:r>
            <a:r>
              <a:rPr lang="en-US" dirty="0" smtClean="0">
                <a:hlinkClick r:id="rId3"/>
              </a:rPr>
              <a:t>whatismyip.com</a:t>
            </a:r>
            <a:r>
              <a:rPr lang="en-US" dirty="0" smtClean="0"/>
              <a:t> find out your local IP address: in a terminal, type: </a:t>
            </a:r>
            <a:r>
              <a:rPr lang="en-US" dirty="0" err="1" smtClean="0"/>
              <a:t>ipconfig</a:t>
            </a:r>
            <a:r>
              <a:rPr lang="en-US" dirty="0" smtClean="0"/>
              <a:t> (Windows) or </a:t>
            </a:r>
            <a:r>
              <a:rPr lang="en-US" dirty="0" err="1" smtClean="0"/>
              <a:t>ifconfig</a:t>
            </a:r>
            <a:r>
              <a:rPr lang="en-US" dirty="0" smtClean="0"/>
              <a:t> (Mac/Linux</a:t>
            </a:r>
          </a:p>
          <a:p>
            <a:r>
              <a:rPr lang="en-US" dirty="0" smtClean="0"/>
              <a:t>Routers</a:t>
            </a:r>
            <a:r>
              <a:rPr lang="en-US" baseline="0" dirty="0" smtClean="0"/>
              <a:t> forward data based on tables</a:t>
            </a:r>
          </a:p>
          <a:p>
            <a:r>
              <a:rPr lang="en-US" baseline="0" dirty="0" smtClean="0"/>
              <a:t>IP is simple: no corruption check, no sequencing, no data loss assurance, no duplication</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12</a:t>
            </a:fld>
            <a:endParaRPr lang="en-US"/>
          </a:p>
        </p:txBody>
      </p:sp>
    </p:spTree>
    <p:extLst>
      <p:ext uri="{BB962C8B-B14F-4D97-AF65-F5344CB8AC3E}">
        <p14:creationId xmlns:p14="http://schemas.microsoft.com/office/powerpoint/2010/main" val="396604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Explorer</a:t>
            </a:r>
            <a:r>
              <a:rPr lang="en-US" baseline="0" dirty="0" smtClean="0"/>
              <a:t> pain</a:t>
            </a:r>
            <a:endParaRPr lang="en-US" dirty="0"/>
          </a:p>
        </p:txBody>
      </p:sp>
      <p:sp>
        <p:nvSpPr>
          <p:cNvPr id="4" name="Slide Number Placeholder 3"/>
          <p:cNvSpPr>
            <a:spLocks noGrp="1"/>
          </p:cNvSpPr>
          <p:nvPr>
            <p:ph type="sldNum" sz="quarter" idx="10"/>
          </p:nvPr>
        </p:nvSpPr>
        <p:spPr/>
        <p:txBody>
          <a:bodyPr/>
          <a:lstStyle/>
          <a:p>
            <a:fld id="{286C5573-8C1C-4A81-B070-4C8858968B08}" type="slidenum">
              <a:rPr lang="en-US" smtClean="0"/>
              <a:t>13</a:t>
            </a:fld>
            <a:endParaRPr lang="en-US"/>
          </a:p>
        </p:txBody>
      </p:sp>
    </p:spTree>
    <p:extLst>
      <p:ext uri="{BB962C8B-B14F-4D97-AF65-F5344CB8AC3E}">
        <p14:creationId xmlns:p14="http://schemas.microsoft.com/office/powerpoint/2010/main" val="411394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12384005-2E08-43E1-9C11-67CB25D330ED}" type="datetime1">
              <a:rPr lang="en-US" smtClean="0"/>
              <a:t>6/15/2015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r>
              <a:rPr lang="en-US" smtClean="0"/>
              <a:t>CS380</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A2139E2-1186-4419-ACB2-2B2AE00803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C42A80E5-DDF9-4F7E-9B90-13E1BE7D4CCC}" type="datetime1">
              <a:rPr lang="en-US" smtClean="0"/>
              <a:t>6/15/2015</a:t>
            </a:fld>
            <a:endParaRPr lang="en-US"/>
          </a:p>
        </p:txBody>
      </p:sp>
      <p:sp>
        <p:nvSpPr>
          <p:cNvPr id="5" name="Footer Placeholder 2"/>
          <p:cNvSpPr>
            <a:spLocks noGrp="1"/>
          </p:cNvSpPr>
          <p:nvPr>
            <p:ph type="ftr" sz="quarter" idx="11"/>
          </p:nvPr>
        </p:nvSpPr>
        <p:spPr/>
        <p:txBody>
          <a:bodyPr/>
          <a:lstStyle>
            <a:lvl1pPr>
              <a:defRPr/>
            </a:lvl1pPr>
          </a:lstStyle>
          <a:p>
            <a:r>
              <a:rPr lang="en-US" smtClean="0"/>
              <a:t>CS380</a:t>
            </a:r>
            <a:endParaRPr lang="en-US"/>
          </a:p>
        </p:txBody>
      </p:sp>
      <p:sp>
        <p:nvSpPr>
          <p:cNvPr id="6"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78211BA2-5E9B-425E-A554-98DA9302E3E7}" type="datetime1">
              <a:rPr lang="en-US" smtClean="0"/>
              <a:t>6/15/2015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r>
              <a:rPr lang="en-US" smtClean="0"/>
              <a:t>CS380</a:t>
            </a: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0A2139E2-1186-4419-ACB2-2B2AE00803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8AD94713-1A6A-4681-B3A3-5F63B3F25CD3}" type="datetime1">
              <a:rPr lang="en-US" smtClean="0"/>
              <a:t>6/15/2015</a:t>
            </a:fld>
            <a:endParaRPr lang="en-US"/>
          </a:p>
        </p:txBody>
      </p:sp>
      <p:sp>
        <p:nvSpPr>
          <p:cNvPr id="5" name="Footer Placeholder 2"/>
          <p:cNvSpPr>
            <a:spLocks noGrp="1"/>
          </p:cNvSpPr>
          <p:nvPr>
            <p:ph type="ftr" sz="quarter" idx="11"/>
          </p:nvPr>
        </p:nvSpPr>
        <p:spPr/>
        <p:txBody>
          <a:bodyPr/>
          <a:lstStyle>
            <a:lvl1pPr algn="l">
              <a:defRPr/>
            </a:lvl1pPr>
          </a:lstStyle>
          <a:p>
            <a:r>
              <a:rPr lang="en-US" smtClean="0"/>
              <a:t>CS380</a:t>
            </a:r>
            <a:endParaRPr lang="en-US"/>
          </a:p>
        </p:txBody>
      </p:sp>
      <p:sp>
        <p:nvSpPr>
          <p:cNvPr id="6"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1294D988-DA0E-4CDE-8D4E-27FF09CEFBAE}" type="datetime1">
              <a:rPr lang="en-US" smtClean="0"/>
              <a:t>6/15/2015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0A2139E2-1186-4419-ACB2-2B2AE0080376}"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r>
              <a:rPr lang="en-US" smtClean="0"/>
              <a:t>CS380</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28E77EAC-066D-4620-BC32-C2F4D5EAC853}" type="datetime1">
              <a:rPr lang="en-US" smtClean="0"/>
              <a:t>6/15/2015</a:t>
            </a:fld>
            <a:endParaRPr lang="en-US"/>
          </a:p>
        </p:txBody>
      </p:sp>
      <p:sp>
        <p:nvSpPr>
          <p:cNvPr id="6" name="Slide Number Placeholder 9"/>
          <p:cNvSpPr>
            <a:spLocks noGrp="1"/>
          </p:cNvSpPr>
          <p:nvPr>
            <p:ph type="sldNum" sz="quarter" idx="11"/>
          </p:nvPr>
        </p:nvSpPr>
        <p:spPr/>
        <p:txBody>
          <a:bodyPr rtlCol="0"/>
          <a:lstStyle>
            <a:lvl1pPr>
              <a:defRPr/>
            </a:lvl1pPr>
          </a:lstStyle>
          <a:p>
            <a:fld id="{0A2139E2-1186-4419-ACB2-2B2AE0080376}" type="slidenum">
              <a:rPr lang="en-US" smtClean="0"/>
              <a:t>‹#›</a:t>
            </a:fld>
            <a:endParaRPr lang="en-US"/>
          </a:p>
        </p:txBody>
      </p:sp>
      <p:sp>
        <p:nvSpPr>
          <p:cNvPr id="7" name="Footer Placeholder 11"/>
          <p:cNvSpPr>
            <a:spLocks noGrp="1"/>
          </p:cNvSpPr>
          <p:nvPr>
            <p:ph type="ftr" sz="quarter" idx="12"/>
          </p:nvPr>
        </p:nvSpPr>
        <p:spPr/>
        <p:txBody>
          <a:bodyPr rtlCol="0"/>
          <a:lstStyle>
            <a:lvl1pPr>
              <a:defRPr/>
            </a:lvl1pPr>
          </a:lstStyle>
          <a:p>
            <a:r>
              <a:rPr lang="en-US" smtClean="0"/>
              <a:t>CS380</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27AAD679-3FF3-455A-8C8D-B0FD872174A8}" type="datetime1">
              <a:rPr lang="en-US" smtClean="0"/>
              <a:t>6/15/2015</a:t>
            </a:fld>
            <a:endParaRPr lang="en-US"/>
          </a:p>
        </p:txBody>
      </p:sp>
      <p:sp>
        <p:nvSpPr>
          <p:cNvPr id="8" name="Slide Number Placeholder 11"/>
          <p:cNvSpPr>
            <a:spLocks noGrp="1"/>
          </p:cNvSpPr>
          <p:nvPr>
            <p:ph type="sldNum" sz="quarter" idx="11"/>
          </p:nvPr>
        </p:nvSpPr>
        <p:spPr/>
        <p:txBody>
          <a:bodyPr rtlCol="0"/>
          <a:lstStyle>
            <a:lvl1pPr>
              <a:defRPr/>
            </a:lvl1pPr>
          </a:lstStyle>
          <a:p>
            <a:fld id="{0A2139E2-1186-4419-ACB2-2B2AE0080376}" type="slidenum">
              <a:rPr lang="en-US" smtClean="0"/>
              <a:t>‹#›</a:t>
            </a:fld>
            <a:endParaRPr lang="en-US"/>
          </a:p>
        </p:txBody>
      </p:sp>
      <p:sp>
        <p:nvSpPr>
          <p:cNvPr id="9" name="Footer Placeholder 13"/>
          <p:cNvSpPr>
            <a:spLocks noGrp="1"/>
          </p:cNvSpPr>
          <p:nvPr>
            <p:ph type="ftr" sz="quarter" idx="12"/>
          </p:nvPr>
        </p:nvSpPr>
        <p:spPr/>
        <p:txBody>
          <a:bodyPr rtlCol="0"/>
          <a:lstStyle>
            <a:lvl1pPr>
              <a:defRPr/>
            </a:lvl1pPr>
          </a:lstStyle>
          <a:p>
            <a:r>
              <a:rPr lang="en-US" smtClean="0"/>
              <a:t>CS380</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468342A8-3C9E-4CF0-A47F-839976BCF449}" type="datetime1">
              <a:rPr lang="en-US" smtClean="0"/>
              <a:t>6/15/2015</a:t>
            </a:fld>
            <a:endParaRPr lang="en-US"/>
          </a:p>
        </p:txBody>
      </p:sp>
      <p:sp>
        <p:nvSpPr>
          <p:cNvPr id="4" name="Footer Placeholder 2"/>
          <p:cNvSpPr>
            <a:spLocks noGrp="1"/>
          </p:cNvSpPr>
          <p:nvPr>
            <p:ph type="ftr" sz="quarter" idx="11"/>
          </p:nvPr>
        </p:nvSpPr>
        <p:spPr/>
        <p:txBody>
          <a:bodyPr/>
          <a:lstStyle>
            <a:lvl1pPr>
              <a:defRPr/>
            </a:lvl1pPr>
          </a:lstStyle>
          <a:p>
            <a:r>
              <a:rPr lang="en-US" smtClean="0"/>
              <a:t>CS380</a:t>
            </a:r>
            <a:endParaRPr lang="en-US"/>
          </a:p>
        </p:txBody>
      </p:sp>
      <p:sp>
        <p:nvSpPr>
          <p:cNvPr id="5"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E48CC59-994B-4A9D-AEAC-ECDED7035542}" type="datetime1">
              <a:rPr lang="en-US" smtClean="0"/>
              <a:t>6/15/2015</a:t>
            </a:fld>
            <a:endParaRPr lang="en-US"/>
          </a:p>
        </p:txBody>
      </p:sp>
      <p:sp>
        <p:nvSpPr>
          <p:cNvPr id="3" name="Footer Placeholder 2"/>
          <p:cNvSpPr>
            <a:spLocks noGrp="1"/>
          </p:cNvSpPr>
          <p:nvPr>
            <p:ph type="ftr" sz="quarter" idx="11"/>
          </p:nvPr>
        </p:nvSpPr>
        <p:spPr/>
        <p:txBody>
          <a:bodyPr/>
          <a:lstStyle>
            <a:lvl1pPr>
              <a:defRPr/>
            </a:lvl1pPr>
          </a:lstStyle>
          <a:p>
            <a:r>
              <a:rPr lang="en-US" smtClean="0"/>
              <a:t>CS380</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E26264C4-1526-4E99-9710-D4A10EFD2BDF}" type="datetime1">
              <a:rPr lang="en-US" smtClean="0"/>
              <a:t>6/15/2015</a:t>
            </a:fld>
            <a:endParaRPr lang="en-US"/>
          </a:p>
        </p:txBody>
      </p:sp>
      <p:sp>
        <p:nvSpPr>
          <p:cNvPr id="6" name="Footer Placeholder 2"/>
          <p:cNvSpPr>
            <a:spLocks noGrp="1"/>
          </p:cNvSpPr>
          <p:nvPr>
            <p:ph type="ftr" sz="quarter" idx="11"/>
          </p:nvPr>
        </p:nvSpPr>
        <p:spPr/>
        <p:txBody>
          <a:bodyPr/>
          <a:lstStyle>
            <a:lvl1pPr>
              <a:defRPr/>
            </a:lvl1pPr>
          </a:lstStyle>
          <a:p>
            <a:r>
              <a:rPr lang="en-US" smtClean="0"/>
              <a:t>CS380</a:t>
            </a:r>
            <a:endParaRPr lang="en-US"/>
          </a:p>
        </p:txBody>
      </p:sp>
      <p:sp>
        <p:nvSpPr>
          <p:cNvPr id="7" name="Slide Number Placeholder 22"/>
          <p:cNvSpPr>
            <a:spLocks noGrp="1"/>
          </p:cNvSpPr>
          <p:nvPr>
            <p:ph type="sldNum" sz="quarter" idx="12"/>
          </p:nvPr>
        </p:nvSpPr>
        <p:spPr/>
        <p:txBody>
          <a:bodyPr/>
          <a:lstStyle>
            <a:lvl1pPr>
              <a:defRPr/>
            </a:lvl1pPr>
          </a:lstStyle>
          <a:p>
            <a:fld id="{0A2139E2-1186-4419-ACB2-2B2AE008037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03C3F55B-928A-4CA6-A281-D233B9776CFA}" type="datetime1">
              <a:rPr lang="en-US" smtClean="0"/>
              <a:t>6/15/2015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fld id="{0A2139E2-1186-4419-ACB2-2B2AE0080376}" type="slidenum">
              <a:rPr lang="en-US" smtClean="0"/>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r>
              <a:rPr lang="en-US" smtClean="0"/>
              <a:t>CS380</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cs typeface="+mn-cs"/>
              </a:defRPr>
            </a:lvl1pPr>
          </a:lstStyle>
          <a:p>
            <a:fld id="{3B530D05-AD1D-4A7E-A46A-2936AE4C7A82}" type="datetime1">
              <a:rPr lang="en-US" smtClean="0"/>
              <a:t>6/15/2015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cs typeface="+mn-cs"/>
              </a:defRPr>
            </a:lvl1pPr>
          </a:lstStyle>
          <a:p>
            <a:r>
              <a:rPr lang="en-US" smtClean="0"/>
              <a:t>CS380</a:t>
            </a: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fld id="{0A2139E2-1186-4419-ACB2-2B2AE00803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j7A2YDgIW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LVlT4sX6uV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8hzJxb0rp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ternethalloffame.org/internet-history/time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Web Design</a:t>
            </a:r>
            <a:endParaRPr lang="en-US" dirty="0"/>
          </a:p>
        </p:txBody>
      </p:sp>
      <p:sp>
        <p:nvSpPr>
          <p:cNvPr id="3" name="Subtitle 2"/>
          <p:cNvSpPr>
            <a:spLocks noGrp="1"/>
          </p:cNvSpPr>
          <p:nvPr>
            <p:ph type="subTitle" idx="1"/>
          </p:nvPr>
        </p:nvSpPr>
        <p:spPr/>
        <p:txBody>
          <a:bodyPr/>
          <a:lstStyle/>
          <a:p>
            <a:r>
              <a:rPr lang="en-US" dirty="0" smtClean="0"/>
              <a:t>Instructors: Paula Evans </a:t>
            </a:r>
            <a:r>
              <a:rPr lang="en-US" smtClean="0"/>
              <a:t>&amp; </a:t>
            </a:r>
            <a:r>
              <a:rPr lang="en-US" smtClean="0"/>
              <a:t>Brandon Lim</a:t>
            </a:r>
            <a:r>
              <a:rPr lang="en-US" dirty="0" smtClean="0"/>
              <a:t>	</a:t>
            </a:r>
            <a:endParaRPr lang="en-US" dirty="0"/>
          </a:p>
        </p:txBody>
      </p:sp>
      <p:sp>
        <p:nvSpPr>
          <p:cNvPr id="7" name="Slide Number Placeholder 6"/>
          <p:cNvSpPr>
            <a:spLocks noGrp="1"/>
          </p:cNvSpPr>
          <p:nvPr>
            <p:ph type="sldNum" sz="quarter" idx="12"/>
          </p:nvPr>
        </p:nvSpPr>
        <p:spPr/>
        <p:txBody>
          <a:bodyPr/>
          <a:lstStyle/>
          <a:p>
            <a:fld id="{0A2139E2-1186-4419-ACB2-2B2AE0080376}" type="slidenum">
              <a:rPr lang="en-US" smtClean="0"/>
              <a:t>1</a:t>
            </a:fld>
            <a:endParaRPr lang="en-US"/>
          </a:p>
        </p:txBody>
      </p:sp>
    </p:spTree>
    <p:extLst>
      <p:ext uri="{BB962C8B-B14F-4D97-AF65-F5344CB8AC3E}">
        <p14:creationId xmlns:p14="http://schemas.microsoft.com/office/powerpoint/2010/main" val="122439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a:bodyPr>
          <a:lstStyle/>
          <a:p>
            <a:fld id="{0A2139E2-1186-4419-ACB2-2B2AE0080376}" type="slidenum">
              <a:rPr lang="en-US" smtClean="0"/>
              <a:t>10</a:t>
            </a:fld>
            <a:endParaRPr lang="en-US"/>
          </a:p>
        </p:txBody>
      </p:sp>
      <p:sp>
        <p:nvSpPr>
          <p:cNvPr id="3" name="Content Placeholder 2"/>
          <p:cNvSpPr>
            <a:spLocks noGrp="1"/>
          </p:cNvSpPr>
          <p:nvPr>
            <p:ph sz="quarter" idx="4294967295"/>
          </p:nvPr>
        </p:nvSpPr>
        <p:spPr>
          <a:xfrm>
            <a:off x="990600" y="1600200"/>
            <a:ext cx="8153400" cy="4495800"/>
          </a:xfrm>
        </p:spPr>
        <p:txBody>
          <a:bodyPr/>
          <a:lstStyle/>
          <a:p>
            <a:r>
              <a:rPr lang="en-US" dirty="0" smtClean="0"/>
              <a:t>Wikipedia launched in 2001</a:t>
            </a:r>
          </a:p>
          <a:p>
            <a:r>
              <a:rPr lang="en-US" dirty="0" smtClean="0"/>
              <a:t>MySpace opens in 2003</a:t>
            </a:r>
          </a:p>
          <a:p>
            <a:r>
              <a:rPr lang="en-US" dirty="0" smtClean="0"/>
              <a:t>Facebook February 2004</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39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85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a:bodyPr>
          <a:lstStyle/>
          <a:p>
            <a:fld id="{0A2139E2-1186-4419-ACB2-2B2AE0080376}" type="slidenum">
              <a:rPr lang="en-US" smtClean="0"/>
              <a:t>11</a:t>
            </a:fld>
            <a:endParaRPr lang="en-US"/>
          </a:p>
        </p:txBody>
      </p:sp>
      <p:sp>
        <p:nvSpPr>
          <p:cNvPr id="2" name="Title 1"/>
          <p:cNvSpPr>
            <a:spLocks noGrp="1"/>
          </p:cNvSpPr>
          <p:nvPr>
            <p:ph type="title" idx="4294967295"/>
          </p:nvPr>
        </p:nvSpPr>
        <p:spPr>
          <a:xfrm>
            <a:off x="990600" y="228600"/>
            <a:ext cx="8153400" cy="990600"/>
          </a:xfrm>
        </p:spPr>
        <p:txBody>
          <a:bodyPr/>
          <a:lstStyle/>
          <a:p>
            <a:r>
              <a:rPr lang="en-US" dirty="0" smtClean="0"/>
              <a:t>Layered architecture</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943600" cy="588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2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Protocol (IP)</a:t>
            </a:r>
            <a:endParaRPr lang="en-US" dirty="0"/>
          </a:p>
        </p:txBody>
      </p:sp>
      <p:sp>
        <p:nvSpPr>
          <p:cNvPr id="3" name="Content Placeholder 2"/>
          <p:cNvSpPr>
            <a:spLocks noGrp="1"/>
          </p:cNvSpPr>
          <p:nvPr>
            <p:ph sz="quarter" idx="1"/>
          </p:nvPr>
        </p:nvSpPr>
        <p:spPr/>
        <p:txBody>
          <a:bodyPr/>
          <a:lstStyle/>
          <a:p>
            <a:r>
              <a:rPr lang="en-US" dirty="0" smtClean="0"/>
              <a:t>Simple protocol for data exchange between computers</a:t>
            </a:r>
          </a:p>
          <a:p>
            <a:r>
              <a:rPr lang="en-US" dirty="0" smtClean="0"/>
              <a:t>IP Addresses: </a:t>
            </a:r>
          </a:p>
          <a:p>
            <a:pPr lvl="1"/>
            <a:r>
              <a:rPr lang="en-US" dirty="0" smtClean="0"/>
              <a:t>32-bit for IPv5</a:t>
            </a:r>
          </a:p>
          <a:p>
            <a:pPr lvl="1"/>
            <a:r>
              <a:rPr lang="en-US" dirty="0" smtClean="0"/>
              <a:t>128-bit for IPv6</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12</a:t>
            </a:fld>
            <a:endParaRPr 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4191000"/>
            <a:ext cx="81724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161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a:t>
            </a:r>
            <a:endParaRPr lang="en-US" dirty="0"/>
          </a:p>
        </p:txBody>
      </p:sp>
      <p:sp>
        <p:nvSpPr>
          <p:cNvPr id="3" name="Content Placeholder 2"/>
          <p:cNvSpPr>
            <a:spLocks noGrp="1"/>
          </p:cNvSpPr>
          <p:nvPr>
            <p:ph sz="quarter" idx="1"/>
          </p:nvPr>
        </p:nvSpPr>
        <p:spPr/>
        <p:txBody>
          <a:bodyPr/>
          <a:lstStyle/>
          <a:p>
            <a:r>
              <a:rPr lang="en-US" dirty="0" smtClean="0"/>
              <a:t>Web </a:t>
            </a:r>
            <a:r>
              <a:rPr lang="en-US" dirty="0"/>
              <a:t>browser: fetches/displays documents from web servers</a:t>
            </a:r>
          </a:p>
          <a:p>
            <a:pPr lvl="1"/>
            <a:r>
              <a:rPr lang="en-US" dirty="0"/>
              <a:t>Mozilla Firefox</a:t>
            </a:r>
          </a:p>
          <a:p>
            <a:pPr lvl="1"/>
            <a:r>
              <a:rPr lang="en-US" dirty="0"/>
              <a:t>Microsoft Internet Explorer (IE)</a:t>
            </a:r>
          </a:p>
          <a:p>
            <a:pPr lvl="1"/>
            <a:r>
              <a:rPr lang="en-US" dirty="0"/>
              <a:t>Apple Safari</a:t>
            </a:r>
          </a:p>
          <a:p>
            <a:pPr lvl="1"/>
            <a:r>
              <a:rPr lang="en-US" dirty="0"/>
              <a:t>Google Chrome</a:t>
            </a:r>
          </a:p>
          <a:p>
            <a:pPr lvl="1"/>
            <a:r>
              <a:rPr lang="en-US" dirty="0"/>
              <a:t>Opera</a:t>
            </a:r>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13</a:t>
            </a:fld>
            <a:endParaRPr lang="en-US"/>
          </a:p>
        </p:txBody>
      </p:sp>
    </p:spTree>
    <p:extLst>
      <p:ext uri="{BB962C8B-B14F-4D97-AF65-F5344CB8AC3E}">
        <p14:creationId xmlns:p14="http://schemas.microsoft.com/office/powerpoint/2010/main" val="408944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Languages</a:t>
            </a:r>
            <a:endParaRPr lang="en-US" dirty="0"/>
          </a:p>
        </p:txBody>
      </p:sp>
      <p:sp>
        <p:nvSpPr>
          <p:cNvPr id="3" name="Content Placeholder 2"/>
          <p:cNvSpPr>
            <a:spLocks noGrp="1"/>
          </p:cNvSpPr>
          <p:nvPr>
            <p:ph sz="quarter" idx="1"/>
          </p:nvPr>
        </p:nvSpPr>
        <p:spPr/>
        <p:txBody>
          <a:bodyPr/>
          <a:lstStyle/>
          <a:p>
            <a:r>
              <a:rPr lang="en-US" dirty="0"/>
              <a:t>Hypertext Markup Language (HTML): used for writing web pages</a:t>
            </a:r>
          </a:p>
          <a:p>
            <a:r>
              <a:rPr lang="en-US" dirty="0"/>
              <a:t>Cascading Style Sheets (CSS): stylistic info for web pages</a:t>
            </a:r>
          </a:p>
          <a:p>
            <a:r>
              <a:rPr lang="en-US" dirty="0" smtClean="0"/>
              <a:t>JavaScript</a:t>
            </a:r>
            <a:r>
              <a:rPr lang="en-US" dirty="0"/>
              <a:t>: interactive and programmable web pages</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14</a:t>
            </a:fld>
            <a:endParaRPr lang="en-US"/>
          </a:p>
        </p:txBody>
      </p:sp>
    </p:spTree>
    <p:extLst>
      <p:ext uri="{BB962C8B-B14F-4D97-AF65-F5344CB8AC3E}">
        <p14:creationId xmlns:p14="http://schemas.microsoft.com/office/powerpoint/2010/main" val="39976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Hypertext Markup Language (HTML)</a:t>
            </a:r>
            <a:endParaRPr lang="en-US" sz="4000" dirty="0"/>
          </a:p>
        </p:txBody>
      </p:sp>
      <p:sp>
        <p:nvSpPr>
          <p:cNvPr id="3" name="Content Placeholder 2"/>
          <p:cNvSpPr>
            <a:spLocks noGrp="1"/>
          </p:cNvSpPr>
          <p:nvPr>
            <p:ph sz="quarter" idx="1"/>
          </p:nvPr>
        </p:nvSpPr>
        <p:spPr/>
        <p:txBody>
          <a:bodyPr/>
          <a:lstStyle/>
          <a:p>
            <a:r>
              <a:rPr lang="en-US" dirty="0"/>
              <a:t>D</a:t>
            </a:r>
            <a:r>
              <a:rPr lang="en-US" dirty="0" smtClean="0"/>
              <a:t>escribes </a:t>
            </a:r>
            <a:r>
              <a:rPr lang="en-US" dirty="0"/>
              <a:t>the </a:t>
            </a:r>
            <a:r>
              <a:rPr lang="en-US" i="1" dirty="0"/>
              <a:t>content</a:t>
            </a:r>
            <a:r>
              <a:rPr lang="en-US" dirty="0"/>
              <a:t> and structure of information on a web page</a:t>
            </a:r>
          </a:p>
          <a:p>
            <a:r>
              <a:rPr lang="en-US" dirty="0"/>
              <a:t>N</a:t>
            </a:r>
            <a:r>
              <a:rPr lang="en-US" dirty="0" smtClean="0"/>
              <a:t>ot </a:t>
            </a:r>
            <a:r>
              <a:rPr lang="en-US" dirty="0"/>
              <a:t>the same as the presentation (appearance on screen)</a:t>
            </a:r>
          </a:p>
          <a:p>
            <a:r>
              <a:rPr lang="en-US" dirty="0"/>
              <a:t>S</a:t>
            </a:r>
            <a:r>
              <a:rPr lang="en-US" dirty="0" smtClean="0"/>
              <a:t>urrounds </a:t>
            </a:r>
            <a:r>
              <a:rPr lang="en-US" dirty="0"/>
              <a:t>text content with opening and closing tags</a:t>
            </a:r>
          </a:p>
          <a:p>
            <a:r>
              <a:rPr lang="en-US" dirty="0"/>
              <a:t>E</a:t>
            </a:r>
            <a:r>
              <a:rPr lang="en-US" dirty="0" smtClean="0"/>
              <a:t>ach </a:t>
            </a:r>
            <a:r>
              <a:rPr lang="en-US" dirty="0"/>
              <a:t>tag's name is called an element</a:t>
            </a:r>
          </a:p>
          <a:p>
            <a:pPr lvl="1"/>
            <a:r>
              <a:rPr lang="en-US" dirty="0"/>
              <a:t>syntax: &lt;element&gt; content &lt;/element&gt;</a:t>
            </a:r>
          </a:p>
          <a:p>
            <a:pPr lvl="1"/>
            <a:r>
              <a:rPr lang="en-US" dirty="0"/>
              <a:t>example: &lt;p&gt;This is a paragraph&lt;/p</a:t>
            </a:r>
            <a:r>
              <a:rPr lang="en-US" dirty="0" smtClean="0"/>
              <a:t>&gt;</a:t>
            </a: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CC76F15A-3445-4ED0-A4DF-DE4BBF06AE1A}" type="slidenum">
              <a:rPr lang="en-US" smtClean="0"/>
              <a:t>15</a:t>
            </a:fld>
            <a:endParaRPr lang="en-US"/>
          </a:p>
        </p:txBody>
      </p:sp>
    </p:spTree>
    <p:extLst>
      <p:ext uri="{BB962C8B-B14F-4D97-AF65-F5344CB8AC3E}">
        <p14:creationId xmlns:p14="http://schemas.microsoft.com/office/powerpoint/2010/main" val="2427755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HTML page</a:t>
            </a:r>
            <a:endParaRPr lang="en-US" dirty="0"/>
          </a:p>
        </p:txBody>
      </p:sp>
      <p:sp>
        <p:nvSpPr>
          <p:cNvPr id="3" name="Content Placeholder 2"/>
          <p:cNvSpPr>
            <a:spLocks noGrp="1"/>
          </p:cNvSpPr>
          <p:nvPr>
            <p:ph sz="quarter" idx="1"/>
          </p:nvPr>
        </p:nvSpPr>
        <p:spPr>
          <a:xfrm>
            <a:off x="612648" y="4940320"/>
            <a:ext cx="8153400" cy="1155680"/>
          </a:xfrm>
        </p:spPr>
        <p:txBody>
          <a:bodyPr/>
          <a:lstStyle/>
          <a:p>
            <a:r>
              <a:rPr lang="en-US" sz="2400" dirty="0" smtClean="0"/>
              <a:t>HTML is saved with extension .html</a:t>
            </a:r>
          </a:p>
          <a:p>
            <a:r>
              <a:rPr lang="en-US" sz="2400" dirty="0" smtClean="0"/>
              <a:t>Basic structure: tags that enclose content, i.e., elements</a:t>
            </a:r>
          </a:p>
          <a:p>
            <a:r>
              <a:rPr lang="en-US" sz="2400" b="1" dirty="0"/>
              <a:t>H</a:t>
            </a:r>
            <a:r>
              <a:rPr lang="en-US" sz="2400" b="1" dirty="0" smtClean="0"/>
              <a:t>eader </a:t>
            </a:r>
            <a:r>
              <a:rPr lang="en-US" sz="2400" dirty="0" smtClean="0"/>
              <a:t>describes the page</a:t>
            </a:r>
          </a:p>
          <a:p>
            <a:r>
              <a:rPr lang="en-US" sz="2400" b="1" dirty="0" smtClean="0"/>
              <a:t>Body</a:t>
            </a:r>
            <a:r>
              <a:rPr lang="en-US" sz="2400" dirty="0" smtClean="0"/>
              <a:t> contains the page’s contents</a:t>
            </a:r>
            <a:endParaRPr lang="en-US" sz="2400" dirty="0"/>
          </a:p>
        </p:txBody>
      </p:sp>
      <p:sp>
        <p:nvSpPr>
          <p:cNvPr id="5" name="Slide Number Placeholder 4"/>
          <p:cNvSpPr>
            <a:spLocks noGrp="1"/>
          </p:cNvSpPr>
          <p:nvPr>
            <p:ph type="sldNum" sz="quarter" idx="12"/>
          </p:nvPr>
        </p:nvSpPr>
        <p:spPr/>
        <p:txBody>
          <a:bodyPr>
            <a:normAutofit fontScale="85000" lnSpcReduction="20000"/>
          </a:bodyPr>
          <a:lstStyle/>
          <a:p>
            <a:fld id="{CC76F15A-3445-4ED0-A4DF-DE4BBF06AE1A}" type="slidenum">
              <a:rPr lang="en-US" smtClean="0"/>
              <a:t>16</a:t>
            </a:fld>
            <a:endParaRPr lang="en-US"/>
          </a:p>
        </p:txBody>
      </p:sp>
      <p:sp>
        <p:nvSpPr>
          <p:cNvPr id="9" name="TextBox 8"/>
          <p:cNvSpPr txBox="1"/>
          <p:nvPr/>
        </p:nvSpPr>
        <p:spPr>
          <a:xfrm>
            <a:off x="609600" y="1524000"/>
            <a:ext cx="8153400" cy="2585323"/>
          </a:xfrm>
          <a:prstGeom prst="rect">
            <a:avLst/>
          </a:prstGeom>
          <a:solidFill>
            <a:schemeClr val="accent6">
              <a:lumMod val="40000"/>
              <a:lumOff val="60000"/>
            </a:schemeClr>
          </a:solidFill>
          <a:ln w="19050">
            <a:solidFill>
              <a:schemeClr val="tx1"/>
            </a:solidFill>
          </a:ln>
        </p:spPr>
        <p:txBody>
          <a:bodyPr wrap="square" rtlCol="0">
            <a:spAutoFit/>
          </a:bodyPr>
          <a:lstStyle/>
          <a:p>
            <a:r>
              <a:rPr lang="en-US" dirty="0" smtClean="0">
                <a:latin typeface="Courier New" pitchFamily="49" charset="0"/>
                <a:cs typeface="Courier New" pitchFamily="49" charset="0"/>
              </a:rPr>
              <a:t>&lt;HTML&gt;</a:t>
            </a:r>
          </a:p>
          <a:p>
            <a:r>
              <a:rPr lang="en-US" dirty="0" smtClean="0">
                <a:latin typeface="Courier New" pitchFamily="49" charset="0"/>
                <a:cs typeface="Courier New" pitchFamily="49" charset="0"/>
              </a:rPr>
              <a:t>	&lt;head&gt;</a:t>
            </a:r>
          </a:p>
          <a:p>
            <a:r>
              <a:rPr lang="en-US" dirty="0" smtClean="0">
                <a:latin typeface="Courier New" pitchFamily="49" charset="0"/>
                <a:cs typeface="Courier New" pitchFamily="49" charset="0"/>
              </a:rPr>
              <a:t>		information about the page</a:t>
            </a:r>
          </a:p>
          <a:p>
            <a:r>
              <a:rPr lang="en-US" dirty="0" smtClean="0">
                <a:latin typeface="Courier New" pitchFamily="49" charset="0"/>
                <a:cs typeface="Courier New" pitchFamily="49" charset="0"/>
              </a:rPr>
              <a:t>	&lt;/head&gt;</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&lt;body&gt;</a:t>
            </a:r>
          </a:p>
          <a:p>
            <a:r>
              <a:rPr lang="en-US" dirty="0" smtClean="0">
                <a:latin typeface="Courier New" pitchFamily="49" charset="0"/>
                <a:cs typeface="Courier New" pitchFamily="49" charset="0"/>
              </a:rPr>
              <a:t>		page contents</a:t>
            </a:r>
          </a:p>
          <a:p>
            <a:r>
              <a:rPr lang="en-US" dirty="0" smtClean="0">
                <a:latin typeface="Courier New" pitchFamily="49" charset="0"/>
                <a:cs typeface="Courier New" pitchFamily="49" charset="0"/>
              </a:rPr>
              <a:t>	&lt;/body&gt;</a:t>
            </a:r>
          </a:p>
          <a:p>
            <a:r>
              <a:rPr lang="en-US" dirty="0" smtClean="0">
                <a:latin typeface="Courier New" pitchFamily="49" charset="0"/>
                <a:cs typeface="Courier New" pitchFamily="49" charset="0"/>
              </a:rPr>
              <a:t>&lt;/html&gt;                                               </a:t>
            </a:r>
            <a:r>
              <a:rPr lang="en-US" i="1" dirty="0" smtClean="0">
                <a:solidFill>
                  <a:schemeClr val="tx1">
                    <a:lumMod val="50000"/>
                    <a:lumOff val="50000"/>
                  </a:schemeClr>
                </a:solidFill>
                <a:latin typeface="Consolas" pitchFamily="49" charset="0"/>
                <a:cs typeface="Consolas" pitchFamily="49" charset="0"/>
              </a:rPr>
              <a:t>HTML</a:t>
            </a:r>
            <a:endParaRPr lang="en-US" i="1" dirty="0">
              <a:solidFill>
                <a:schemeClr val="tx1">
                  <a:lumMod val="50000"/>
                  <a:lumOff val="50000"/>
                </a:schemeClr>
              </a:solidFill>
              <a:latin typeface="Consolas" pitchFamily="49" charset="0"/>
              <a:cs typeface="Consolas" pitchFamily="49" charset="0"/>
            </a:endParaRPr>
          </a:p>
        </p:txBody>
      </p:sp>
    </p:spTree>
    <p:extLst>
      <p:ext uri="{BB962C8B-B14F-4D97-AF65-F5344CB8AC3E}">
        <p14:creationId xmlns:p14="http://schemas.microsoft.com/office/powerpoint/2010/main" val="3946005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Title &lt;title&gt;</a:t>
            </a:r>
            <a:endParaRPr lang="en-US" dirty="0"/>
          </a:p>
        </p:txBody>
      </p:sp>
      <p:sp>
        <p:nvSpPr>
          <p:cNvPr id="3" name="Content Placeholder 2"/>
          <p:cNvSpPr>
            <a:spLocks noGrp="1"/>
          </p:cNvSpPr>
          <p:nvPr>
            <p:ph sz="quarter" idx="1"/>
          </p:nvPr>
        </p:nvSpPr>
        <p:spPr>
          <a:xfrm>
            <a:off x="609600" y="4038600"/>
            <a:ext cx="8153400" cy="1219200"/>
          </a:xfrm>
        </p:spPr>
        <p:txBody>
          <a:bodyPr/>
          <a:lstStyle/>
          <a:p>
            <a:r>
              <a:rPr lang="en-US" dirty="0" smtClean="0"/>
              <a:t>Placed within the head of the page</a:t>
            </a:r>
          </a:p>
          <a:p>
            <a:r>
              <a:rPr lang="en-US" dirty="0" smtClean="0"/>
              <a:t>Displayed in web browser’s title mark and when bookmarking the page</a:t>
            </a: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CC76F15A-3445-4ED0-A4DF-DE4BBF06AE1A}" type="slidenum">
              <a:rPr lang="en-US" smtClean="0"/>
              <a:t>17</a:t>
            </a:fld>
            <a:endParaRPr lang="en-US"/>
          </a:p>
        </p:txBody>
      </p:sp>
      <p:sp>
        <p:nvSpPr>
          <p:cNvPr id="6" name="TextBox 5"/>
          <p:cNvSpPr txBox="1"/>
          <p:nvPr/>
        </p:nvSpPr>
        <p:spPr>
          <a:xfrm>
            <a:off x="609600" y="1524000"/>
            <a:ext cx="8153400" cy="1754326"/>
          </a:xfrm>
          <a:prstGeom prst="rect">
            <a:avLst/>
          </a:prstGeom>
          <a:solidFill>
            <a:schemeClr val="accent6">
              <a:lumMod val="40000"/>
              <a:lumOff val="60000"/>
            </a:schemeClr>
          </a:solidFill>
          <a:ln w="19050">
            <a:solidFill>
              <a:schemeClr val="tx1"/>
            </a:solidFill>
          </a:ln>
        </p:spPr>
        <p:txBody>
          <a:bodyPr wrap="square" rtlCol="0">
            <a:spAutoFit/>
          </a:bodyPr>
          <a:lstStyle/>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smtClean="0">
                <a:latin typeface="Courier New" pitchFamily="49" charset="0"/>
                <a:cs typeface="Courier New" pitchFamily="49" charset="0"/>
              </a:rPr>
              <a:t>&lt;head&gt;</a:t>
            </a:r>
          </a:p>
          <a:p>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&lt;title&gt; HARRY POTTER AND THE DEATHLY HALLOWS - PART 2 &lt;/title&gt;</a:t>
            </a:r>
          </a:p>
          <a:p>
            <a:r>
              <a:rPr lang="en-US" dirty="0" smtClean="0">
                <a:latin typeface="Courier New" pitchFamily="49" charset="0"/>
                <a:cs typeface="Courier New" pitchFamily="49" charset="0"/>
              </a:rPr>
              <a:t>	&lt;/head&gt;</a:t>
            </a:r>
          </a:p>
          <a:p>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HTML</a:t>
            </a:r>
          </a:p>
        </p:txBody>
      </p:sp>
    </p:spTree>
    <p:extLst>
      <p:ext uri="{BB962C8B-B14F-4D97-AF65-F5344CB8AC3E}">
        <p14:creationId xmlns:p14="http://schemas.microsoft.com/office/powerpoint/2010/main" val="1702301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 &lt;h1&gt;, &lt;h2&gt;, … &lt;h6&gt;</a:t>
            </a: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CC76F15A-3445-4ED0-A4DF-DE4BBF06AE1A}" type="slidenum">
              <a:rPr lang="en-US" smtClean="0"/>
              <a:t>18</a:t>
            </a:fld>
            <a:endParaRPr lang="en-US"/>
          </a:p>
        </p:txBody>
      </p:sp>
      <p:sp>
        <p:nvSpPr>
          <p:cNvPr id="6" name="TextBox 5"/>
          <p:cNvSpPr txBox="1"/>
          <p:nvPr/>
        </p:nvSpPr>
        <p:spPr>
          <a:xfrm>
            <a:off x="609600" y="1524000"/>
            <a:ext cx="8153400" cy="1200329"/>
          </a:xfrm>
          <a:prstGeom prst="rect">
            <a:avLst/>
          </a:prstGeom>
          <a:solidFill>
            <a:schemeClr val="accent6">
              <a:lumMod val="40000"/>
              <a:lumOff val="60000"/>
            </a:schemeClr>
          </a:solidFill>
          <a:ln w="19050">
            <a:solidFill>
              <a:schemeClr val="tx1"/>
            </a:solidFill>
          </a:ln>
        </p:spPr>
        <p:txBody>
          <a:bodyPr wrap="square" rtlCol="0">
            <a:spAutoFit/>
          </a:bodyPr>
          <a:lstStyle/>
          <a:p>
            <a:r>
              <a:rPr lang="en-US" dirty="0" smtClean="0">
                <a:latin typeface="Courier New" pitchFamily="49" charset="0"/>
                <a:cs typeface="Courier New" pitchFamily="49" charset="0"/>
              </a:rPr>
              <a:t>&lt;h1&gt; Harry Potter &lt;/h1&gt;</a:t>
            </a:r>
          </a:p>
          <a:p>
            <a:r>
              <a:rPr lang="en-US" dirty="0" smtClean="0">
                <a:latin typeface="Courier New" pitchFamily="49" charset="0"/>
                <a:cs typeface="Courier New" pitchFamily="49" charset="0"/>
              </a:rPr>
              <a:t>&lt;h2&gt; Books &lt;/h2&gt;</a:t>
            </a:r>
          </a:p>
          <a:p>
            <a:r>
              <a:rPr lang="en-US" dirty="0" smtClean="0">
                <a:latin typeface="Courier New" pitchFamily="49" charset="0"/>
                <a:cs typeface="Courier New" pitchFamily="49" charset="0"/>
              </a:rPr>
              <a:t>&lt;h3&gt; Harry Potter and the Philosopher’s Stone &lt;/h3&gt;</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HTML</a:t>
            </a:r>
          </a:p>
        </p:txBody>
      </p:sp>
      <p:sp>
        <p:nvSpPr>
          <p:cNvPr id="7" name="TextBox 6"/>
          <p:cNvSpPr txBox="1"/>
          <p:nvPr/>
        </p:nvSpPr>
        <p:spPr>
          <a:xfrm>
            <a:off x="609600" y="3258741"/>
            <a:ext cx="8153400" cy="1846659"/>
          </a:xfrm>
          <a:prstGeom prst="rect">
            <a:avLst/>
          </a:prstGeom>
          <a:noFill/>
          <a:ln w="19050">
            <a:solidFill>
              <a:schemeClr val="tx1"/>
            </a:solidFill>
          </a:ln>
        </p:spPr>
        <p:txBody>
          <a:bodyPr wrap="square" rtlCol="0">
            <a:spAutoFit/>
          </a:bodyPr>
          <a:lstStyle/>
          <a:p>
            <a:r>
              <a:rPr lang="en-US" sz="4000" b="1" dirty="0" smtClean="0">
                <a:latin typeface="Times New Roman" pitchFamily="18" charset="0"/>
                <a:cs typeface="Times New Roman" pitchFamily="18" charset="0"/>
              </a:rPr>
              <a:t>Harry Potter</a:t>
            </a:r>
          </a:p>
          <a:p>
            <a:r>
              <a:rPr lang="en-US" sz="3200" b="1" dirty="0" smtClean="0">
                <a:latin typeface="Times New Roman" pitchFamily="18" charset="0"/>
                <a:cs typeface="Times New Roman" pitchFamily="18" charset="0"/>
              </a:rPr>
              <a:t>Books</a:t>
            </a:r>
          </a:p>
          <a:p>
            <a:r>
              <a:rPr lang="en-US" sz="2400" b="1" dirty="0" smtClean="0">
                <a:latin typeface="Times New Roman" pitchFamily="18" charset="0"/>
                <a:cs typeface="Times New Roman" pitchFamily="18" charset="0"/>
              </a:rPr>
              <a:t>Harry Potter and the Philosopher’s Stone</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output</a:t>
            </a:r>
          </a:p>
        </p:txBody>
      </p:sp>
    </p:spTree>
    <p:extLst>
      <p:ext uri="{BB962C8B-B14F-4D97-AF65-F5344CB8AC3E}">
        <p14:creationId xmlns:p14="http://schemas.microsoft.com/office/powerpoint/2010/main" val="3418384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&lt;p&gt;</a:t>
            </a:r>
            <a:endParaRPr lang="en-US" dirty="0"/>
          </a:p>
        </p:txBody>
      </p:sp>
      <p:sp>
        <p:nvSpPr>
          <p:cNvPr id="3" name="Content Placeholder 2"/>
          <p:cNvSpPr>
            <a:spLocks noGrp="1"/>
          </p:cNvSpPr>
          <p:nvPr>
            <p:ph sz="quarter" idx="1"/>
          </p:nvPr>
        </p:nvSpPr>
        <p:spPr>
          <a:xfrm>
            <a:off x="612648" y="5257800"/>
            <a:ext cx="8153400" cy="1828800"/>
          </a:xfrm>
        </p:spPr>
        <p:txBody>
          <a:bodyPr/>
          <a:lstStyle/>
          <a:p>
            <a:r>
              <a:rPr lang="en-US" dirty="0" smtClean="0"/>
              <a:t>Placed within the body of the page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CC76F15A-3445-4ED0-A4DF-DE4BBF06AE1A}" type="slidenum">
              <a:rPr lang="en-US" smtClean="0"/>
              <a:t>19</a:t>
            </a:fld>
            <a:endParaRPr lang="en-US"/>
          </a:p>
        </p:txBody>
      </p:sp>
      <p:sp>
        <p:nvSpPr>
          <p:cNvPr id="6" name="TextBox 5"/>
          <p:cNvSpPr txBox="1"/>
          <p:nvPr/>
        </p:nvSpPr>
        <p:spPr>
          <a:xfrm>
            <a:off x="609600" y="1524000"/>
            <a:ext cx="8153400" cy="2585323"/>
          </a:xfrm>
          <a:prstGeom prst="rect">
            <a:avLst/>
          </a:prstGeom>
          <a:solidFill>
            <a:schemeClr val="accent6">
              <a:lumMod val="40000"/>
              <a:lumOff val="60000"/>
            </a:schemeClr>
          </a:solidFill>
          <a:ln w="19050">
            <a:solidFill>
              <a:schemeClr val="tx1"/>
            </a:solidFill>
          </a:ln>
        </p:spPr>
        <p:txBody>
          <a:bodyPr wrap="square" rtlCol="0">
            <a:spAutoFit/>
          </a:bodyPr>
          <a:lstStyle/>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smtClean="0">
                <a:latin typeface="Courier New" pitchFamily="49" charset="0"/>
                <a:cs typeface="Courier New" pitchFamily="49" charset="0"/>
              </a:rPr>
              <a:t>&lt;body&gt;</a:t>
            </a:r>
          </a:p>
          <a:p>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&lt;p&gt; </a:t>
            </a:r>
            <a:r>
              <a:rPr lang="en-US" i="1" dirty="0" smtClean="0">
                <a:latin typeface="Courier New" pitchFamily="49" charset="0"/>
                <a:cs typeface="Courier New" pitchFamily="49" charset="0"/>
              </a:rPr>
              <a:t>Harry Potter and the Deathly Hallows</a:t>
            </a:r>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the last book in the series, begins directly after the events of the sixth book.</a:t>
            </a:r>
          </a:p>
          <a:p>
            <a:r>
              <a:rPr lang="en-US" dirty="0" smtClean="0">
                <a:latin typeface="Courier New" pitchFamily="49" charset="0"/>
                <a:cs typeface="Courier New" pitchFamily="49" charset="0"/>
              </a:rPr>
              <a:t>Voldemort       has completed his ascension to power and gains       control of the Ministry of Magic</a:t>
            </a:r>
            <a:r>
              <a:rPr lang="en-US" b="1" dirty="0" smtClean="0">
                <a:latin typeface="Courier New" pitchFamily="49" charset="0"/>
                <a:cs typeface="Courier New" pitchFamily="49" charset="0"/>
              </a:rPr>
              <a:t>&lt;/p&gt;</a:t>
            </a:r>
          </a:p>
          <a:p>
            <a:r>
              <a:rPr lang="en-US" dirty="0" smtClean="0">
                <a:latin typeface="Courier New" pitchFamily="49" charset="0"/>
                <a:cs typeface="Courier New" pitchFamily="49" charset="0"/>
              </a:rPr>
              <a:t>	&lt;/body&gt;</a:t>
            </a:r>
          </a:p>
          <a:p>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HTML</a:t>
            </a:r>
          </a:p>
        </p:txBody>
      </p:sp>
      <p:sp>
        <p:nvSpPr>
          <p:cNvPr id="7" name="TextBox 6"/>
          <p:cNvSpPr txBox="1"/>
          <p:nvPr/>
        </p:nvSpPr>
        <p:spPr>
          <a:xfrm>
            <a:off x="609600" y="4057471"/>
            <a:ext cx="8153400" cy="1292662"/>
          </a:xfrm>
          <a:prstGeom prst="rect">
            <a:avLst/>
          </a:prstGeom>
          <a:noFill/>
          <a:ln w="19050">
            <a:solidFill>
              <a:schemeClr val="tx1"/>
            </a:solidFill>
          </a:ln>
        </p:spPr>
        <p:txBody>
          <a:bodyPr wrap="square" rtlCol="0">
            <a:spAutoFit/>
          </a:bodyPr>
          <a:lstStyle/>
          <a:p>
            <a:r>
              <a:rPr lang="en-US" sz="2000" dirty="0" smtClean="0">
                <a:latin typeface="Times New Roman" pitchFamily="18" charset="0"/>
                <a:cs typeface="Times New Roman" pitchFamily="18" charset="0"/>
              </a:rPr>
              <a:t>Harry Potter and the Deathly Hallows,  the last book in the series, begins directly after the events of the sixth book. Voldemort has completed his ascension to power and gains control of the Ministry of Magic</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output</a:t>
            </a:r>
          </a:p>
        </p:txBody>
      </p:sp>
    </p:spTree>
    <p:extLst>
      <p:ext uri="{BB962C8B-B14F-4D97-AF65-F5344CB8AC3E}">
        <p14:creationId xmlns:p14="http://schemas.microsoft.com/office/powerpoint/2010/main" val="9069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sz="quarter" idx="1"/>
          </p:nvPr>
        </p:nvSpPr>
        <p:spPr>
          <a:xfrm>
            <a:off x="685800" y="1676400"/>
            <a:ext cx="8153400" cy="4495800"/>
          </a:xfrm>
        </p:spPr>
        <p:txBody>
          <a:bodyPr/>
          <a:lstStyle/>
          <a:p>
            <a:r>
              <a:rPr lang="en-US" sz="3600" dirty="0" smtClean="0"/>
              <a:t>At the end of this class you will be able to:</a:t>
            </a:r>
          </a:p>
          <a:p>
            <a:pPr lvl="1"/>
            <a:r>
              <a:rPr lang="en-US" sz="3600" dirty="0" smtClean="0"/>
              <a:t>Design and implement a professional website </a:t>
            </a:r>
          </a:p>
          <a:p>
            <a:pPr lvl="1"/>
            <a:r>
              <a:rPr lang="en-US" sz="3600" dirty="0" smtClean="0"/>
              <a:t>Author web pages using HTML</a:t>
            </a:r>
          </a:p>
          <a:p>
            <a:pPr lvl="1"/>
            <a:r>
              <a:rPr lang="en-US" sz="3600" dirty="0" smtClean="0"/>
              <a:t>Make stylistic decisions with CSS</a:t>
            </a:r>
          </a:p>
          <a:p>
            <a:pPr lvl="1"/>
            <a:r>
              <a:rPr lang="en-US" sz="3600" dirty="0" smtClean="0"/>
              <a:t>Create interactive websites with JavaScript and jQuery</a:t>
            </a:r>
          </a:p>
        </p:txBody>
      </p:sp>
      <p:sp>
        <p:nvSpPr>
          <p:cNvPr id="5" name="Slide Number Placeholder 4"/>
          <p:cNvSpPr>
            <a:spLocks noGrp="1"/>
          </p:cNvSpPr>
          <p:nvPr>
            <p:ph type="sldNum" sz="quarter" idx="12"/>
          </p:nvPr>
        </p:nvSpPr>
        <p:spPr/>
        <p:txBody>
          <a:bodyPr>
            <a:normAutofit fontScale="85000" lnSpcReduction="20000"/>
          </a:bodyPr>
          <a:lstStyle/>
          <a:p>
            <a:r>
              <a:rPr lang="en-US" dirty="0" smtClean="0"/>
              <a:t>2</a:t>
            </a:r>
            <a:endParaRPr lang="en-US" dirty="0"/>
          </a:p>
        </p:txBody>
      </p:sp>
    </p:spTree>
    <p:extLst>
      <p:ext uri="{BB962C8B-B14F-4D97-AF65-F5344CB8AC3E}">
        <p14:creationId xmlns:p14="http://schemas.microsoft.com/office/powerpoint/2010/main" val="66598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&lt;a&gt;</a:t>
            </a:r>
            <a:endParaRPr lang="en-US" dirty="0"/>
          </a:p>
        </p:txBody>
      </p:sp>
      <p:sp>
        <p:nvSpPr>
          <p:cNvPr id="3" name="Content Placeholder 2"/>
          <p:cNvSpPr>
            <a:spLocks noGrp="1"/>
          </p:cNvSpPr>
          <p:nvPr>
            <p:ph sz="quarter" idx="1"/>
          </p:nvPr>
        </p:nvSpPr>
        <p:spPr>
          <a:xfrm>
            <a:off x="612648" y="4267200"/>
            <a:ext cx="8153400" cy="1905000"/>
          </a:xfrm>
        </p:spPr>
        <p:txBody>
          <a:bodyPr/>
          <a:lstStyle/>
          <a:p>
            <a:r>
              <a:rPr lang="en-US" dirty="0"/>
              <a:t>T</a:t>
            </a:r>
            <a:r>
              <a:rPr lang="en-US" dirty="0" smtClean="0"/>
              <a:t>he </a:t>
            </a:r>
            <a:r>
              <a:rPr lang="en-US" b="1" dirty="0" err="1"/>
              <a:t>href</a:t>
            </a:r>
            <a:r>
              <a:rPr lang="en-US" dirty="0"/>
              <a:t> </a:t>
            </a:r>
            <a:r>
              <a:rPr lang="en-US" dirty="0" smtClean="0"/>
              <a:t>attribute specifies </a:t>
            </a:r>
            <a:r>
              <a:rPr lang="en-US" dirty="0"/>
              <a:t>the destination URL</a:t>
            </a:r>
          </a:p>
          <a:p>
            <a:r>
              <a:rPr lang="en-US" dirty="0" smtClean="0"/>
              <a:t>Links or </a:t>
            </a:r>
            <a:r>
              <a:rPr lang="en-US" i="1" dirty="0" smtClean="0"/>
              <a:t>anchors</a:t>
            </a:r>
            <a:r>
              <a:rPr lang="en-US" dirty="0" smtClean="0"/>
              <a:t> </a:t>
            </a:r>
            <a:r>
              <a:rPr lang="en-US" dirty="0"/>
              <a:t>are inline elements, so they must be placed inside a block element such as a </a:t>
            </a:r>
            <a:r>
              <a:rPr lang="en-US" dirty="0">
                <a:latin typeface="Courier New" pitchFamily="49" charset="0"/>
                <a:cs typeface="Courier New" pitchFamily="49" charset="0"/>
              </a:rPr>
              <a:t>p</a:t>
            </a:r>
            <a:r>
              <a:rPr lang="en-US" dirty="0"/>
              <a:t> or </a:t>
            </a:r>
            <a:r>
              <a:rPr lang="en-US" dirty="0">
                <a:latin typeface="Courier New" pitchFamily="49" charset="0"/>
                <a:cs typeface="Courier New" pitchFamily="49" charset="0"/>
              </a:rPr>
              <a:t>h1</a:t>
            </a:r>
          </a:p>
        </p:txBody>
      </p:sp>
      <p:sp>
        <p:nvSpPr>
          <p:cNvPr id="4" name="Footer Placeholder 3"/>
          <p:cNvSpPr>
            <a:spLocks noGrp="1"/>
          </p:cNvSpPr>
          <p:nvPr>
            <p:ph type="ftr" sz="quarter" idx="11"/>
          </p:nvPr>
        </p:nvSpPr>
        <p:spPr/>
        <p:txBody>
          <a:bodyPr/>
          <a:lstStyle/>
          <a:p>
            <a:r>
              <a:rPr lang="en-US" smtClean="0"/>
              <a:t>CS380</a:t>
            </a:r>
            <a:endParaRPr lang="en-US"/>
          </a:p>
        </p:txBody>
      </p:sp>
      <p:sp>
        <p:nvSpPr>
          <p:cNvPr id="5" name="Slide Number Placeholder 4"/>
          <p:cNvSpPr>
            <a:spLocks noGrp="1"/>
          </p:cNvSpPr>
          <p:nvPr>
            <p:ph type="sldNum" sz="quarter" idx="12"/>
          </p:nvPr>
        </p:nvSpPr>
        <p:spPr/>
        <p:txBody>
          <a:bodyPr>
            <a:normAutofit fontScale="85000" lnSpcReduction="20000"/>
          </a:bodyPr>
          <a:lstStyle/>
          <a:p>
            <a:fld id="{CC76F15A-3445-4ED0-A4DF-DE4BBF06AE1A}" type="slidenum">
              <a:rPr lang="en-US" smtClean="0"/>
              <a:t>20</a:t>
            </a:fld>
            <a:endParaRPr lang="en-US"/>
          </a:p>
        </p:txBody>
      </p:sp>
      <p:sp>
        <p:nvSpPr>
          <p:cNvPr id="6" name="TextBox 5"/>
          <p:cNvSpPr txBox="1"/>
          <p:nvPr/>
        </p:nvSpPr>
        <p:spPr>
          <a:xfrm>
            <a:off x="609600" y="1524000"/>
            <a:ext cx="8153400" cy="1477328"/>
          </a:xfrm>
          <a:prstGeom prst="rect">
            <a:avLst/>
          </a:prstGeom>
          <a:solidFill>
            <a:schemeClr val="accent6">
              <a:lumMod val="40000"/>
              <a:lumOff val="60000"/>
            </a:schemeClr>
          </a:solidFill>
          <a:ln w="19050">
            <a:solidFill>
              <a:schemeClr val="tx1"/>
            </a:solidFill>
          </a:ln>
        </p:spPr>
        <p:txBody>
          <a:bodyPr wrap="square" rtlCol="0">
            <a:spAutoFit/>
          </a:bodyPr>
          <a:lstStyle/>
          <a:p>
            <a:r>
              <a:rPr lang="en-US" dirty="0">
                <a:latin typeface="Courier New" pitchFamily="49" charset="0"/>
                <a:cs typeface="Courier New" pitchFamily="49" charset="0"/>
              </a:rPr>
              <a:t>&lt;p&gt;</a:t>
            </a:r>
          </a:p>
          <a:p>
            <a:r>
              <a:rPr lang="en-US" dirty="0">
                <a:latin typeface="Courier New" pitchFamily="49" charset="0"/>
                <a:cs typeface="Courier New" pitchFamily="49" charset="0"/>
              </a:rPr>
              <a:t>Search</a:t>
            </a:r>
          </a:p>
          <a:p>
            <a:r>
              <a:rPr lang="pt-BR" b="1" dirty="0">
                <a:latin typeface="Courier New" pitchFamily="49" charset="0"/>
                <a:cs typeface="Courier New" pitchFamily="49" charset="0"/>
              </a:rPr>
              <a:t>&lt;a href="http://www.google.com/"&gt;Google&lt;/a&gt;</a:t>
            </a:r>
          </a:p>
          <a:p>
            <a:r>
              <a:rPr lang="en-US" dirty="0">
                <a:latin typeface="Courier New" pitchFamily="49" charset="0"/>
                <a:cs typeface="Courier New" pitchFamily="49" charset="0"/>
              </a:rPr>
              <a:t>now!</a:t>
            </a:r>
          </a:p>
          <a:p>
            <a:r>
              <a:rPr lang="en-US" dirty="0">
                <a:latin typeface="Courier New" pitchFamily="49" charset="0"/>
                <a:cs typeface="Courier New" pitchFamily="49" charset="0"/>
              </a:rPr>
              <a:t>&lt;/p</a:t>
            </a:r>
            <a:r>
              <a:rPr lang="en-US" dirty="0" smtClean="0">
                <a:latin typeface="Courier New" pitchFamily="49" charset="0"/>
                <a:cs typeface="Courier New" pitchFamily="49" charset="0"/>
              </a:rPr>
              <a:t>&gt;</a:t>
            </a:r>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HTML</a:t>
            </a:r>
          </a:p>
        </p:txBody>
      </p:sp>
      <p:sp>
        <p:nvSpPr>
          <p:cNvPr id="8" name="TextBox 7"/>
          <p:cNvSpPr txBox="1"/>
          <p:nvPr/>
        </p:nvSpPr>
        <p:spPr>
          <a:xfrm>
            <a:off x="609600" y="3143071"/>
            <a:ext cx="8153400" cy="677108"/>
          </a:xfrm>
          <a:prstGeom prst="rect">
            <a:avLst/>
          </a:prstGeom>
          <a:noFill/>
          <a:ln w="19050">
            <a:solidFill>
              <a:schemeClr val="tx1"/>
            </a:solidFill>
          </a:ln>
        </p:spPr>
        <p:txBody>
          <a:bodyPr wrap="square" rtlCol="0">
            <a:spAutoFit/>
          </a:bodyPr>
          <a:lstStyle/>
          <a:p>
            <a:r>
              <a:rPr lang="en-US" sz="2000" dirty="0">
                <a:latin typeface="Times New Roman" pitchFamily="18" charset="0"/>
                <a:cs typeface="Times New Roman" pitchFamily="18" charset="0"/>
              </a:rPr>
              <a:t>Search </a:t>
            </a:r>
            <a:r>
              <a:rPr lang="en-US" sz="2000" dirty="0">
                <a:latin typeface="Times New Roman" pitchFamily="18" charset="0"/>
                <a:cs typeface="Times New Roman" pitchFamily="18" charset="0"/>
                <a:hlinkClick r:id="rId3"/>
              </a:rPr>
              <a:t>Google</a:t>
            </a:r>
            <a:r>
              <a:rPr lang="en-US" sz="2000" dirty="0">
                <a:latin typeface="Times New Roman" pitchFamily="18" charset="0"/>
                <a:cs typeface="Times New Roman" pitchFamily="18" charset="0"/>
              </a:rPr>
              <a:t> now!</a:t>
            </a:r>
            <a:r>
              <a:rPr lang="en-US" sz="2000" dirty="0">
                <a:latin typeface="Consolas" pitchFamily="49" charset="0"/>
                <a:cs typeface="Consolas" pitchFamily="49" charset="0"/>
              </a:rPr>
              <a:t>	</a:t>
            </a:r>
            <a:r>
              <a:rPr lang="en-US" dirty="0" smtClean="0">
                <a:latin typeface="Consolas" pitchFamily="49" charset="0"/>
                <a:cs typeface="Consolas" pitchFamily="49" charset="0"/>
              </a:rPr>
              <a:t>						      						      </a:t>
            </a:r>
            <a:r>
              <a:rPr lang="en-US" i="1" dirty="0" smtClean="0">
                <a:solidFill>
                  <a:schemeClr val="tx1">
                    <a:lumMod val="50000"/>
                    <a:lumOff val="50000"/>
                  </a:schemeClr>
                </a:solidFill>
                <a:latin typeface="Consolas" pitchFamily="49" charset="0"/>
                <a:cs typeface="Consolas" pitchFamily="49" charset="0"/>
              </a:rPr>
              <a:t>output</a:t>
            </a:r>
          </a:p>
        </p:txBody>
      </p:sp>
    </p:spTree>
    <p:extLst>
      <p:ext uri="{BB962C8B-B14F-4D97-AF65-F5344CB8AC3E}">
        <p14:creationId xmlns:p14="http://schemas.microsoft.com/office/powerpoint/2010/main" val="6528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 (cont.)</a:t>
            </a:r>
            <a:endParaRPr lang="en-US" dirty="0"/>
          </a:p>
        </p:txBody>
      </p:sp>
      <p:sp>
        <p:nvSpPr>
          <p:cNvPr id="3" name="Content Placeholder 2"/>
          <p:cNvSpPr>
            <a:spLocks noGrp="1"/>
          </p:cNvSpPr>
          <p:nvPr>
            <p:ph sz="quarter" idx="1"/>
          </p:nvPr>
        </p:nvSpPr>
        <p:spPr/>
        <p:txBody>
          <a:bodyPr/>
          <a:lstStyle/>
          <a:p>
            <a:r>
              <a:rPr lang="en-US" dirty="0" smtClean="0"/>
              <a:t>At the end of this class you will be able to:</a:t>
            </a:r>
          </a:p>
          <a:p>
            <a:pPr lvl="1"/>
            <a:r>
              <a:rPr lang="en-US" dirty="0" smtClean="0"/>
              <a:t>Understand </a:t>
            </a:r>
            <a:r>
              <a:rPr lang="en-US" dirty="0"/>
              <a:t>the client-server programming model and apply this to your </a:t>
            </a:r>
            <a:r>
              <a:rPr lang="en-US" dirty="0" smtClean="0"/>
              <a:t>designs</a:t>
            </a:r>
          </a:p>
          <a:p>
            <a:pPr lvl="1"/>
            <a:r>
              <a:rPr lang="en-US" dirty="0" smtClean="0"/>
              <a:t>Create your own web site portfolio</a:t>
            </a:r>
          </a:p>
          <a:p>
            <a:pPr lvl="1"/>
            <a:r>
              <a:rPr lang="en-US" dirty="0" smtClean="0"/>
              <a:t>Speak the web design lingo</a:t>
            </a:r>
          </a:p>
          <a:p>
            <a:pPr lvl="1"/>
            <a:r>
              <a:rPr lang="en-US" dirty="0" smtClean="0"/>
              <a:t>Have fun with web design!</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r>
              <a:rPr lang="en-US" dirty="0" smtClean="0"/>
              <a:t>3</a:t>
            </a:r>
            <a:endParaRPr lang="en-US" dirty="0"/>
          </a:p>
        </p:txBody>
      </p:sp>
      <p:sp>
        <p:nvSpPr>
          <p:cNvPr id="5" name="Rectangle 4"/>
          <p:cNvSpPr/>
          <p:nvPr/>
        </p:nvSpPr>
        <p:spPr>
          <a:xfrm>
            <a:off x="5050847" y="6400800"/>
            <a:ext cx="1548245"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www.w3.org/html/logo/downloads/HTML5_Logo_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695825"/>
            <a:ext cx="18287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3771" y="4800600"/>
            <a:ext cx="2501198" cy="166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876800"/>
            <a:ext cx="1403838" cy="159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69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you take the class?</a:t>
            </a:r>
            <a:endParaRPr lang="en-US" dirty="0"/>
          </a:p>
        </p:txBody>
      </p:sp>
      <p:sp>
        <p:nvSpPr>
          <p:cNvPr id="3" name="Content Placeholder 2"/>
          <p:cNvSpPr>
            <a:spLocks noGrp="1"/>
          </p:cNvSpPr>
          <p:nvPr>
            <p:ph sz="quarter" idx="1"/>
          </p:nvPr>
        </p:nvSpPr>
        <p:spPr/>
        <p:txBody>
          <a:bodyPr/>
          <a:lstStyle/>
          <a:p>
            <a:endParaRPr lang="en-US"/>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4</a:t>
            </a:fld>
            <a:endParaRPr lang="en-US"/>
          </a:p>
        </p:txBody>
      </p:sp>
    </p:spTree>
    <p:extLst>
      <p:ext uri="{BB962C8B-B14F-4D97-AF65-F5344CB8AC3E}">
        <p14:creationId xmlns:p14="http://schemas.microsoft.com/office/powerpoint/2010/main" val="378899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lstStyle/>
          <a:p>
            <a:r>
              <a:rPr lang="en-US" dirty="0" smtClean="0"/>
              <a:t>The INTERNET</a:t>
            </a:r>
            <a:r>
              <a:rPr lang="en-US" smtClean="0"/>
              <a:t>… and a </a:t>
            </a:r>
            <a:r>
              <a:rPr lang="en-US" dirty="0" smtClean="0"/>
              <a:t>bit of history</a:t>
            </a:r>
            <a:endParaRPr lang="en-US" dirty="0"/>
          </a:p>
        </p:txBody>
      </p:sp>
      <p:sp>
        <p:nvSpPr>
          <p:cNvPr id="6" name="Slide Number Placeholder 5"/>
          <p:cNvSpPr>
            <a:spLocks noGrp="1"/>
          </p:cNvSpPr>
          <p:nvPr>
            <p:ph type="sldNum" sz="quarter" idx="11"/>
          </p:nvPr>
        </p:nvSpPr>
        <p:spPr/>
        <p:txBody>
          <a:bodyPr/>
          <a:lstStyle/>
          <a:p>
            <a:r>
              <a:rPr lang="en-US" dirty="0" smtClean="0"/>
              <a:t>15</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9784" b="9784"/>
          <a:stretch>
            <a:fillRect/>
          </a:stretch>
        </p:blipFill>
        <p:spPr/>
      </p:pic>
    </p:spTree>
    <p:extLst>
      <p:ext uri="{BB962C8B-B14F-4D97-AF65-F5344CB8AC3E}">
        <p14:creationId xmlns:p14="http://schemas.microsoft.com/office/powerpoint/2010/main" val="378750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internet?</a:t>
            </a:r>
            <a:endParaRPr lang="en-US" dirty="0"/>
          </a:p>
        </p:txBody>
      </p:sp>
      <p:sp>
        <p:nvSpPr>
          <p:cNvPr id="3" name="Content Placeholder 2"/>
          <p:cNvSpPr>
            <a:spLocks noGrp="1"/>
          </p:cNvSpPr>
          <p:nvPr>
            <p:ph sz="quarter" idx="1"/>
          </p:nvPr>
        </p:nvSpPr>
        <p:spPr/>
        <p:txBody>
          <a:bodyPr/>
          <a:lstStyle/>
          <a:p>
            <a:r>
              <a:rPr lang="en-US" dirty="0" smtClean="0">
                <a:hlinkClick r:id="rId3"/>
              </a:rPr>
              <a:t>http://</a:t>
            </a:r>
            <a:r>
              <a:rPr lang="en-US" dirty="0" smtClean="0">
                <a:hlinkClick r:id="rId4"/>
              </a:rPr>
              <a:t>https</a:t>
            </a:r>
            <a:r>
              <a:rPr lang="en-US" dirty="0">
                <a:hlinkClick r:id="rId4"/>
              </a:rPr>
              <a:t>://</a:t>
            </a:r>
            <a:r>
              <a:rPr lang="en-US" dirty="0" smtClean="0">
                <a:hlinkClick r:id="rId4"/>
              </a:rPr>
              <a:t>www.youtube.com/watch?v=LVlT4sX6uVs</a:t>
            </a:r>
            <a:r>
              <a:rPr lang="en-US" dirty="0" smtClean="0"/>
              <a:t>   </a:t>
            </a:r>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6</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666" y="2667000"/>
            <a:ext cx="6382134" cy="364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136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WWW?</a:t>
            </a:r>
            <a:endParaRPr lang="en-US" dirty="0"/>
          </a:p>
        </p:txBody>
      </p:sp>
      <p:sp>
        <p:nvSpPr>
          <p:cNvPr id="3" name="Content Placeholder 2"/>
          <p:cNvSpPr>
            <a:spLocks noGrp="1"/>
          </p:cNvSpPr>
          <p:nvPr>
            <p:ph sz="quarter" idx="1"/>
          </p:nvPr>
        </p:nvSpPr>
        <p:spPr/>
        <p:txBody>
          <a:bodyPr/>
          <a:lstStyle/>
          <a:p>
            <a:r>
              <a:rPr lang="en-US" dirty="0" smtClean="0"/>
              <a:t>Is the World Wide Web (WWW) and the internet the same? </a:t>
            </a:r>
          </a:p>
          <a:p>
            <a:r>
              <a:rPr lang="en-US" dirty="0">
                <a:hlinkClick r:id="rId3"/>
              </a:rPr>
              <a:t>https://</a:t>
            </a:r>
            <a:r>
              <a:rPr lang="en-US" dirty="0" smtClean="0">
                <a:hlinkClick r:id="rId3"/>
              </a:rPr>
              <a:t>www.youtube.com/watch?v=J8hzJxb0rpc</a:t>
            </a:r>
            <a:r>
              <a:rPr lang="en-US" dirty="0" smtClean="0"/>
              <a:t> </a:t>
            </a:r>
          </a:p>
          <a:p>
            <a:pPr marL="0" indent="0">
              <a:buNone/>
            </a:pPr>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7</a:t>
            </a:fld>
            <a:endParaRPr lang="en-US"/>
          </a:p>
        </p:txBody>
      </p:sp>
    </p:spTree>
    <p:extLst>
      <p:ext uri="{BB962C8B-B14F-4D97-AF65-F5344CB8AC3E}">
        <p14:creationId xmlns:p14="http://schemas.microsoft.com/office/powerpoint/2010/main" val="123846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a:t>
            </a:r>
            <a:r>
              <a:rPr lang="en-US" dirty="0"/>
              <a:t>history:  </a:t>
            </a:r>
            <a:r>
              <a:rPr lang="en-US" sz="2000" dirty="0">
                <a:hlinkClick r:id="rId3"/>
              </a:rPr>
              <a:t>http://</a:t>
            </a:r>
            <a:r>
              <a:rPr lang="en-US" sz="2000" dirty="0" smtClean="0">
                <a:hlinkClick r:id="rId3"/>
              </a:rPr>
              <a:t>www.internethalloffame.org/internet-history/timeline</a:t>
            </a:r>
            <a:r>
              <a:rPr lang="en-US" sz="2000" dirty="0" smtClean="0"/>
              <a:t> </a:t>
            </a:r>
            <a:endParaRPr lang="en-US" sz="2000" dirty="0"/>
          </a:p>
        </p:txBody>
      </p:sp>
      <p:sp>
        <p:nvSpPr>
          <p:cNvPr id="3" name="Content Placeholder 2"/>
          <p:cNvSpPr>
            <a:spLocks noGrp="1"/>
          </p:cNvSpPr>
          <p:nvPr>
            <p:ph sz="quarter" idx="1"/>
          </p:nvPr>
        </p:nvSpPr>
        <p:spPr/>
        <p:txBody>
          <a:bodyPr/>
          <a:lstStyle/>
          <a:p>
            <a:r>
              <a:rPr lang="en-US" dirty="0"/>
              <a:t>B</a:t>
            </a:r>
            <a:r>
              <a:rPr lang="en-US" dirty="0" smtClean="0"/>
              <a:t>egan </a:t>
            </a:r>
            <a:r>
              <a:rPr lang="en-US" dirty="0"/>
              <a:t>as a US Department of </a:t>
            </a:r>
            <a:r>
              <a:rPr lang="en-US" dirty="0" smtClean="0"/>
              <a:t>Defense</a:t>
            </a:r>
          </a:p>
          <a:p>
            <a:pPr marL="0" indent="0">
              <a:buNone/>
            </a:pPr>
            <a:r>
              <a:rPr lang="en-US" dirty="0" smtClean="0"/>
              <a:t> </a:t>
            </a:r>
            <a:r>
              <a:rPr lang="en-US" dirty="0"/>
              <a:t>network called ARPANET (1960s-70s)</a:t>
            </a:r>
          </a:p>
          <a:p>
            <a:r>
              <a:rPr lang="en-US" dirty="0" smtClean="0"/>
              <a:t>E-mail is born -- 1971</a:t>
            </a:r>
          </a:p>
          <a:p>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8</a:t>
            </a:fld>
            <a:endParaRPr 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038600"/>
            <a:ext cx="2381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437" y="3352800"/>
            <a:ext cx="4500563"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5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(cont.)</a:t>
            </a:r>
            <a:endParaRPr lang="en-US" dirty="0"/>
          </a:p>
        </p:txBody>
      </p:sp>
      <p:sp>
        <p:nvSpPr>
          <p:cNvPr id="3" name="Content Placeholder 2"/>
          <p:cNvSpPr>
            <a:spLocks noGrp="1"/>
          </p:cNvSpPr>
          <p:nvPr>
            <p:ph sz="quarter" idx="1"/>
          </p:nvPr>
        </p:nvSpPr>
        <p:spPr/>
        <p:txBody>
          <a:bodyPr/>
          <a:lstStyle/>
          <a:p>
            <a:r>
              <a:rPr lang="en-US" dirty="0" smtClean="0"/>
              <a:t>WWW </a:t>
            </a:r>
            <a:r>
              <a:rPr lang="en-US" dirty="0"/>
              <a:t>created in 1989-91 by Tim </a:t>
            </a:r>
            <a:r>
              <a:rPr lang="en-US" dirty="0" smtClean="0"/>
              <a:t>Berners-Lee</a:t>
            </a:r>
          </a:p>
          <a:p>
            <a:r>
              <a:rPr lang="en-US" dirty="0" smtClean="0"/>
              <a:t>Popular </a:t>
            </a:r>
            <a:r>
              <a:rPr lang="en-US" dirty="0"/>
              <a:t>web browsers released: </a:t>
            </a:r>
            <a:endParaRPr lang="en-US" dirty="0" smtClean="0"/>
          </a:p>
          <a:p>
            <a:pPr lvl="1"/>
            <a:r>
              <a:rPr lang="en-US" dirty="0" smtClean="0"/>
              <a:t>Netscape 1994 </a:t>
            </a:r>
          </a:p>
          <a:p>
            <a:pPr lvl="1"/>
            <a:r>
              <a:rPr lang="en-US" dirty="0" smtClean="0"/>
              <a:t>IE </a:t>
            </a:r>
            <a:r>
              <a:rPr lang="en-US" dirty="0"/>
              <a:t>1995</a:t>
            </a:r>
          </a:p>
          <a:p>
            <a:r>
              <a:rPr lang="en-US" dirty="0"/>
              <a:t>Amazon.com opens in </a:t>
            </a:r>
            <a:r>
              <a:rPr lang="en-US" dirty="0" smtClean="0"/>
              <a:t>1995 </a:t>
            </a:r>
          </a:p>
          <a:p>
            <a:r>
              <a:rPr lang="en-US" dirty="0" smtClean="0"/>
              <a:t>Google </a:t>
            </a:r>
            <a:r>
              <a:rPr lang="en-US" dirty="0"/>
              <a:t>January </a:t>
            </a:r>
            <a:r>
              <a:rPr lang="en-US" dirty="0" smtClean="0"/>
              <a:t>1996</a:t>
            </a:r>
          </a:p>
          <a:p>
            <a:r>
              <a:rPr lang="en-US" dirty="0" smtClean="0"/>
              <a:t>Wikipedia </a:t>
            </a:r>
            <a:r>
              <a:rPr lang="en-US" dirty="0"/>
              <a:t>launched in 2001</a:t>
            </a:r>
          </a:p>
          <a:p>
            <a:r>
              <a:rPr lang="en-US" dirty="0"/>
              <a:t>MySpace opens in 2003</a:t>
            </a:r>
          </a:p>
          <a:p>
            <a:r>
              <a:rPr lang="en-US" dirty="0"/>
              <a:t>Facebook February 2004</a:t>
            </a:r>
          </a:p>
          <a:p>
            <a:endParaRPr lang="en-US" dirty="0" smtClean="0"/>
          </a:p>
        </p:txBody>
      </p:sp>
      <p:sp>
        <p:nvSpPr>
          <p:cNvPr id="5" name="Slide Number Placeholder 4"/>
          <p:cNvSpPr>
            <a:spLocks noGrp="1"/>
          </p:cNvSpPr>
          <p:nvPr>
            <p:ph type="sldNum" sz="quarter" idx="12"/>
          </p:nvPr>
        </p:nvSpPr>
        <p:spPr/>
        <p:txBody>
          <a:bodyPr>
            <a:normAutofit fontScale="85000" lnSpcReduction="20000"/>
          </a:bodyPr>
          <a:lstStyle/>
          <a:p>
            <a:fld id="{0A2139E2-1186-4419-ACB2-2B2AE0080376}" type="slidenum">
              <a:rPr lang="en-US" smtClean="0"/>
              <a:t>9</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48000"/>
            <a:ext cx="32766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9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2165</TotalTime>
  <Words>1087</Words>
  <Application>Microsoft Office PowerPoint</Application>
  <PresentationFormat>On-screen Show (4:3)</PresentationFormat>
  <Paragraphs>185</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Consolas</vt:lpstr>
      <vt:lpstr>Courier New</vt:lpstr>
      <vt:lpstr>Times New Roman</vt:lpstr>
      <vt:lpstr>Tw Cen MT</vt:lpstr>
      <vt:lpstr>Wingdings</vt:lpstr>
      <vt:lpstr>Wingdings 2</vt:lpstr>
      <vt:lpstr>Theme2</vt:lpstr>
      <vt:lpstr> Web Design</vt:lpstr>
      <vt:lpstr>Course Objectives</vt:lpstr>
      <vt:lpstr>Course Objectives (cont.)</vt:lpstr>
      <vt:lpstr>Why did you take the class?</vt:lpstr>
      <vt:lpstr>The INTERNET… and a bit of history</vt:lpstr>
      <vt:lpstr>What is the internet?</vt:lpstr>
      <vt:lpstr>What is the WWW?</vt:lpstr>
      <vt:lpstr>Brief history:  http://www.internethalloffame.org/internet-history/timeline </vt:lpstr>
      <vt:lpstr>Brief history (cont.)</vt:lpstr>
      <vt:lpstr>PowerPoint Presentation</vt:lpstr>
      <vt:lpstr>Layered architecture</vt:lpstr>
      <vt:lpstr>Internet Protocol (IP)</vt:lpstr>
      <vt:lpstr>Web Browser</vt:lpstr>
      <vt:lpstr>Web Languages</vt:lpstr>
      <vt:lpstr>Hypertext Markup Language (HTML)</vt:lpstr>
      <vt:lpstr>Structure of HTML page</vt:lpstr>
      <vt:lpstr>Page Title &lt;title&gt;</vt:lpstr>
      <vt:lpstr>Headings &lt;h1&gt;, &lt;h2&gt;, … &lt;h6&gt;</vt:lpstr>
      <vt:lpstr>Paragraph &lt;p&gt;</vt:lpstr>
      <vt:lpstr>Links &lt;a&gt;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380 Web Programming</dc:title>
  <dc:creator>Xenia Mountrouidou</dc:creator>
  <cp:lastModifiedBy>Evans, Paula</cp:lastModifiedBy>
  <cp:revision>125</cp:revision>
  <dcterms:created xsi:type="dcterms:W3CDTF">2011-07-13T20:09:16Z</dcterms:created>
  <dcterms:modified xsi:type="dcterms:W3CDTF">2015-06-15T20:40:07Z</dcterms:modified>
</cp:coreProperties>
</file>