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56" r:id="rId4"/>
    <p:sldId id="258" r:id="rId5"/>
    <p:sldId id="260" r:id="rId6"/>
    <p:sldId id="261" r:id="rId7"/>
    <p:sldId id="273" r:id="rId8"/>
    <p:sldId id="262" r:id="rId9"/>
    <p:sldId id="263" r:id="rId10"/>
    <p:sldId id="265" r:id="rId11"/>
    <p:sldId id="267" r:id="rId12"/>
    <p:sldId id="269" r:id="rId13"/>
    <p:sldId id="270" r:id="rId14"/>
    <p:sldId id="266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0E80-BFE9-4EBE-AC93-5A656ABE5E69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0066-CB1C-40A3-AA19-BA0E694F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Object:  </a:t>
            </a:r>
            <a:r>
              <a:rPr lang="en-US" dirty="0" err="1" smtClean="0"/>
              <a:t>System.out</a:t>
            </a:r>
            <a:r>
              <a:rPr lang="en-US" dirty="0" smtClean="0"/>
              <a:t>,</a:t>
            </a:r>
            <a:r>
              <a:rPr lang="en-US" baseline="0" dirty="0" smtClean="0"/>
              <a:t> Method:  </a:t>
            </a:r>
            <a:r>
              <a:rPr lang="en-US" baseline="0" dirty="0" err="1" smtClean="0"/>
              <a:t>println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print), Argument:  String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0066-CB1C-40A3-AA19-BA0E694FA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 Compiler</a:t>
            </a:r>
            <a:r>
              <a:rPr lang="en-US" baseline="0" dirty="0" smtClean="0"/>
              <a:t> or syntax error, 2.  Runtime or logic error, 3.  </a:t>
            </a:r>
            <a:r>
              <a:rPr lang="en-US" baseline="0" dirty="0" smtClean="0"/>
              <a:t>Try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0066-CB1C-40A3-AA19-BA0E694FA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F621-D0C9-4AC1-82CC-DEADCB6CFFC8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50FD-2246-4569-8307-6EED8E12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image" Target="../media/image9.png"/><Relationship Id="rId2" Type="http://schemas.openxmlformats.org/officeDocument/2006/relationships/video" Target="file:///C:\Users\pevans\Documents\Programming%20Kickstart\Slides\compilation.swf" TargetMode="External"/><Relationship Id="rId1" Type="http://schemas.openxmlformats.org/officeDocument/2006/relationships/vmlDrawing" Target="../drawings/vmlDrawing2.vml"/><Relationship Id="rId6" Type="http://schemas.openxmlformats.org/officeDocument/2006/relationships/hyperlink" Target="http://bcs.wiley.com/he-bcs/Books?action=mininav&amp;bcsId=7875&amp;itemId=111843112X&amp;assetId=319234&amp;resourceId=31306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your-brain-can-solve-algorithms-david-j-malan" TargetMode="External"/><Relationship Id="rId2" Type="http://schemas.openxmlformats.org/officeDocument/2006/relationships/hyperlink" Target="http://ed.ted.com/lessons/kevin-slavin-how-algorithms-shape-our-world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nKIu9yen5n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 err="1" smtClean="0"/>
              <a:t>Kickstart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Monday – Friday 10:50am – 12:35pm Chalmers 304</a:t>
            </a:r>
          </a:p>
          <a:p>
            <a:r>
              <a:rPr lang="en-US" dirty="0" smtClean="0"/>
              <a:t>June 17-July 5 (not July 4) 2013</a:t>
            </a:r>
            <a:endParaRPr lang="en-US" dirty="0" smtClean="0"/>
          </a:p>
          <a:p>
            <a:r>
              <a:rPr lang="en-US" dirty="0" smtClean="0"/>
              <a:t>Ms. Paula Evans</a:t>
            </a:r>
          </a:p>
          <a:p>
            <a:r>
              <a:rPr lang="en-US" dirty="0" smtClean="0"/>
              <a:t>Jake Saferstein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urier" pitchFamily="49" charset="0"/>
              </a:rPr>
              <a:t>System.ouch.println</a:t>
            </a:r>
            <a:r>
              <a:rPr lang="en-US" sz="2400" dirty="0" smtClean="0">
                <a:latin typeface="Courier" pitchFamily="49" charset="0"/>
              </a:rPr>
              <a:t>(“Hello, World!”);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 err="1" smtClean="0">
                <a:latin typeface="Courier" pitchFamily="49" charset="0"/>
              </a:rPr>
              <a:t>System.out.println</a:t>
            </a:r>
            <a:r>
              <a:rPr lang="en-US" sz="2400" dirty="0" smtClean="0">
                <a:latin typeface="Courier" pitchFamily="49" charset="0"/>
              </a:rPr>
              <a:t>(“Hello, Word!”);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 err="1" smtClean="0">
                <a:latin typeface="Courier" pitchFamily="49" charset="0"/>
              </a:rPr>
              <a:t>System.out.println</a:t>
            </a:r>
            <a:r>
              <a:rPr lang="en-US" sz="2400" dirty="0" smtClean="0">
                <a:latin typeface="Courier" pitchFamily="49" charset="0"/>
              </a:rPr>
              <a:t>(1/0);</a:t>
            </a:r>
            <a:endParaRPr lang="en-US" sz="2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and compilation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45720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http://bcs.wiley.com/he-bcs/Books?action=mininav&amp;bcsId=7875&amp;itemId=111843112X&amp;assetId=319234&amp;resourceId=31306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mpilation.swf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057400" y="1524000"/>
            <a:ext cx="5181600" cy="2590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hockwaveFlash1" r:id="rId3" imgW="6857143" imgH="4382112"/>
        </mc:Choice>
        <mc:Fallback>
          <p:control name="ShockwaveFlash1" r:id="rId3" imgW="6857143" imgH="4382112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238250"/>
                  <a:ext cx="6858000" cy="438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389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0" b="23784"/>
          <a:stretch/>
        </p:blipFill>
        <p:spPr bwMode="auto">
          <a:xfrm>
            <a:off x="32657" y="609600"/>
            <a:ext cx="888274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4" b="26983"/>
          <a:stretch/>
        </p:blipFill>
        <p:spPr bwMode="auto">
          <a:xfrm>
            <a:off x="0" y="762000"/>
            <a:ext cx="8940800" cy="463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8288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5 Minutes Introduction:</a:t>
            </a:r>
          </a:p>
          <a:p>
            <a:r>
              <a:rPr lang="en-US" dirty="0" smtClean="0">
                <a:hlinkClick r:id="rId2"/>
              </a:rPr>
              <a:t>  </a:t>
            </a:r>
            <a:r>
              <a:rPr lang="en-US" dirty="0" smtClean="0">
                <a:hlinkClick r:id="rId3"/>
              </a:rPr>
              <a:t>http://ed.ted.com/lessons/your-brain-can-solve-algorithms-david-j-malan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20 Minute Introduction:</a:t>
            </a:r>
          </a:p>
          <a:p>
            <a:r>
              <a:rPr lang="en-US" dirty="0" smtClean="0">
                <a:hlinkClick r:id="rId2"/>
              </a:rPr>
              <a:t>http://ed.ted.com/lessons/kevin-slavin-how-algorithms-shape-our-world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 Algorithm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r="65307" b="15160"/>
          <a:stretch/>
        </p:blipFill>
        <p:spPr bwMode="auto">
          <a:xfrm>
            <a:off x="1219200" y="1338615"/>
            <a:ext cx="451394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8194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Which car costs less to operate?</a:t>
            </a:r>
          </a:p>
          <a:p>
            <a:pPr algn="ctr"/>
            <a:r>
              <a:rPr lang="en-US" b="1" dirty="0" smtClean="0"/>
              <a:t>Create an algorithm with a partner(s) and write it on the whiteboard using </a:t>
            </a:r>
            <a:r>
              <a:rPr lang="en-US" b="1" dirty="0" err="1" smtClean="0"/>
              <a:t>pseudocode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6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</a:t>
            </a:r>
            <a:r>
              <a:rPr lang="en-US" dirty="0" smtClean="0"/>
              <a:t>Java </a:t>
            </a:r>
            <a:r>
              <a:rPr lang="en-US" dirty="0" smtClean="0"/>
              <a:t>algorithms as </a:t>
            </a:r>
            <a:r>
              <a:rPr lang="en-US" i="1" dirty="0" smtClean="0"/>
              <a:t>methods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7010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String class provides </a:t>
            </a:r>
            <a:r>
              <a:rPr lang="en-US" sz="2400" i="1" dirty="0">
                <a:solidFill>
                  <a:srgbClr val="FF0000"/>
                </a:solidFill>
              </a:rPr>
              <a:t>methods</a:t>
            </a:r>
            <a:r>
              <a:rPr lang="en-US" sz="2400" i="1" dirty="0"/>
              <a:t> </a:t>
            </a:r>
            <a:r>
              <a:rPr lang="en-US" sz="2400" dirty="0"/>
              <a:t>that you can apply to String objects.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One </a:t>
            </a:r>
            <a:r>
              <a:rPr lang="en-US" sz="2400" dirty="0"/>
              <a:t>of them is the length method. </a:t>
            </a:r>
            <a:r>
              <a:rPr lang="en-US" sz="2400" dirty="0" smtClean="0"/>
              <a:t> </a:t>
            </a:r>
            <a:r>
              <a:rPr lang="en-US" sz="2400" b="1" i="1" dirty="0" smtClean="0"/>
              <a:t>The </a:t>
            </a:r>
            <a:r>
              <a:rPr lang="en-US" sz="2400" b="1" i="1" dirty="0"/>
              <a:t>length method counts the number of characters in a string. </a:t>
            </a:r>
            <a:r>
              <a:rPr lang="en-US" sz="2400" b="1" i="1" dirty="0" smtClean="0"/>
              <a:t> </a:t>
            </a:r>
          </a:p>
          <a:p>
            <a:endParaRPr lang="en-US" sz="2400" b="1" i="1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for the </a:t>
            </a:r>
            <a:r>
              <a:rPr lang="en-US" sz="2400" dirty="0"/>
              <a:t>sequence of statements</a:t>
            </a:r>
          </a:p>
          <a:p>
            <a:r>
              <a:rPr lang="en-US" sz="2400" dirty="0"/>
              <a:t> </a:t>
            </a:r>
          </a:p>
          <a:p>
            <a:pPr lvl="1"/>
            <a:r>
              <a:rPr lang="en-US" sz="2400" dirty="0">
                <a:latin typeface="Courier" pitchFamily="49" charset="0"/>
              </a:rPr>
              <a:t>String greeting = "Hello, World</a:t>
            </a:r>
            <a:r>
              <a:rPr lang="en-US" sz="2400" dirty="0" smtClean="0">
                <a:latin typeface="Courier" pitchFamily="49" charset="0"/>
              </a:rPr>
              <a:t>!";</a:t>
            </a:r>
          </a:p>
          <a:p>
            <a:pPr lvl="1"/>
            <a:r>
              <a:rPr lang="en-US" sz="2400" dirty="0" err="1" smtClean="0">
                <a:latin typeface="Courier" pitchFamily="49" charset="0"/>
              </a:rPr>
              <a:t>int</a:t>
            </a:r>
            <a:r>
              <a:rPr lang="en-US" sz="2400" dirty="0" smtClean="0">
                <a:latin typeface="Courier" pitchFamily="49" charset="0"/>
              </a:rPr>
              <a:t> </a:t>
            </a:r>
            <a:r>
              <a:rPr lang="en-US" sz="2400" dirty="0">
                <a:latin typeface="Courier" pitchFamily="49" charset="0"/>
              </a:rPr>
              <a:t>n = </a:t>
            </a:r>
            <a:r>
              <a:rPr lang="en-US" sz="2400" dirty="0" err="1">
                <a:latin typeface="Courier" pitchFamily="49" charset="0"/>
              </a:rPr>
              <a:t>greeting.length</a:t>
            </a:r>
            <a:r>
              <a:rPr lang="en-US" sz="2400" dirty="0">
                <a:latin typeface="Courier" pitchFamily="49" charset="0"/>
              </a:rPr>
              <a:t>();</a:t>
            </a:r>
            <a:r>
              <a:rPr lang="en-US" sz="2400" dirty="0" smtClean="0">
                <a:effectLst/>
                <a:latin typeface="Courier" pitchFamily="49" charset="0"/>
              </a:rPr>
              <a:t> </a:t>
            </a:r>
            <a:r>
              <a:rPr lang="en-US" sz="2400" dirty="0">
                <a:latin typeface="Courier" pitchFamily="49" charset="0"/>
              </a:rPr>
              <a:t> </a:t>
            </a:r>
          </a:p>
          <a:p>
            <a:endParaRPr lang="en-US" dirty="0" smtClean="0"/>
          </a:p>
          <a:p>
            <a:r>
              <a:rPr lang="en-US" sz="2400" dirty="0"/>
              <a:t>What is the value of n?</a:t>
            </a:r>
          </a:p>
        </p:txBody>
      </p:sp>
    </p:spTree>
    <p:extLst>
      <p:ext uri="{BB962C8B-B14F-4D97-AF65-F5344CB8AC3E}">
        <p14:creationId xmlns:p14="http://schemas.microsoft.com/office/powerpoint/2010/main" val="1372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of Coding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http://www.youtube.com/watch?v=nKIu9yen5nc</a:t>
            </a:r>
            <a:endParaRPr lang="en-US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8821" r="36973" b="30410"/>
          <a:stretch/>
        </p:blipFill>
        <p:spPr bwMode="auto">
          <a:xfrm>
            <a:off x="1676400" y="1498600"/>
            <a:ext cx="6052457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9" r="29722"/>
          <a:stretch/>
        </p:blipFill>
        <p:spPr bwMode="auto">
          <a:xfrm>
            <a:off x="0" y="1274618"/>
            <a:ext cx="9144000" cy="533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 r="35634"/>
          <a:stretch/>
        </p:blipFill>
        <p:spPr bwMode="auto">
          <a:xfrm>
            <a:off x="0" y="1316182"/>
            <a:ext cx="8374743" cy="52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Quiz:  What will the program print?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50800">
            <a:solidFill>
              <a:srgbClr val="0070C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5653" r="50000" b="16474"/>
          <a:stretch/>
        </p:blipFill>
        <p:spPr bwMode="auto">
          <a:xfrm>
            <a:off x="736264" y="304800"/>
            <a:ext cx="7264736" cy="61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13009524" imgH="7314286"/>
        </mc:Choice>
        <mc:Fallback>
          <p:control name="ShockwaveFlash1" r:id="rId2" imgW="13009524" imgH="7314286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011150" cy="731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399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r="35634"/>
          <a:stretch/>
        </p:blipFill>
        <p:spPr bwMode="auto">
          <a:xfrm>
            <a:off x="0" y="1288473"/>
            <a:ext cx="8374743" cy="531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7" t="10468" r="28683" b="8960"/>
          <a:stretch/>
        </p:blipFill>
        <p:spPr bwMode="auto">
          <a:xfrm>
            <a:off x="0" y="817418"/>
            <a:ext cx="8839200" cy="511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184</Words>
  <Application>Microsoft Office PowerPoint</Application>
  <PresentationFormat>On-screen Show (4:3)</PresentationFormat>
  <Paragraphs>41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Programming Kickstart</vt:lpstr>
      <vt:lpstr>World of Coding</vt:lpstr>
      <vt:lpstr>PowerPoint Presentation</vt:lpstr>
      <vt:lpstr>PowerPoint Presentation</vt:lpstr>
      <vt:lpstr>Quick Quiz:  What will the program print?</vt:lpstr>
      <vt:lpstr>PowerPoint Presentation</vt:lpstr>
      <vt:lpstr>PowerPoint Presentation</vt:lpstr>
      <vt:lpstr>PowerPoint Presentation</vt:lpstr>
      <vt:lpstr>PowerPoint Presentation</vt:lpstr>
      <vt:lpstr>Errors</vt:lpstr>
      <vt:lpstr>Errors and compilation  </vt:lpstr>
      <vt:lpstr>PowerPoint Presentation</vt:lpstr>
      <vt:lpstr>PowerPoint Presentation</vt:lpstr>
      <vt:lpstr>Algorithms</vt:lpstr>
      <vt:lpstr>Build an Algorithm</vt:lpstr>
      <vt:lpstr>Built-in Java algorithms as methods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Kickstart</dc:title>
  <dc:creator>Paula Evans</dc:creator>
  <cp:lastModifiedBy>Paula Evans</cp:lastModifiedBy>
  <cp:revision>14</cp:revision>
  <dcterms:created xsi:type="dcterms:W3CDTF">2013-06-15T19:17:37Z</dcterms:created>
  <dcterms:modified xsi:type="dcterms:W3CDTF">2013-06-16T16:21:31Z</dcterms:modified>
</cp:coreProperties>
</file>